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7" r:id="rId12"/>
    <p:sldId id="269" r:id="rId13"/>
    <p:sldId id="272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D3BB"/>
    <a:srgbClr val="2DF3D2"/>
    <a:srgbClr val="18986D"/>
    <a:srgbClr val="88EC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69452" autoAdjust="0"/>
  </p:normalViewPr>
  <p:slideViewPr>
    <p:cSldViewPr snapToGrid="0">
      <p:cViewPr>
        <p:scale>
          <a:sx n="75" d="100"/>
          <a:sy n="75" d="100"/>
        </p:scale>
        <p:origin x="413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D58A5-5E15-45CB-B2AE-B1C8C77B68B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F3800C9-8DA7-449D-8F25-099FD3C2DF46}">
      <dgm:prSet/>
      <dgm:spPr>
        <a:noFill/>
        <a:ln>
          <a:noFill/>
        </a:ln>
      </dgm:spPr>
      <dgm:t>
        <a:bodyPr/>
        <a:lstStyle/>
        <a:p>
          <a:r>
            <a:rPr lang="en-IN" dirty="0"/>
            <a:t>Data </a:t>
          </a:r>
        </a:p>
        <a:p>
          <a:r>
            <a:rPr lang="en-IN" dirty="0"/>
            <a:t>Pre-processing</a:t>
          </a:r>
        </a:p>
      </dgm:t>
    </dgm:pt>
    <dgm:pt modelId="{D8B13D56-D02B-482E-92B9-DC4F3C07C60E}" type="parTrans" cxnId="{B4438B74-3416-4A24-AF80-2C3BFEA7827C}">
      <dgm:prSet/>
      <dgm:spPr/>
      <dgm:t>
        <a:bodyPr/>
        <a:lstStyle/>
        <a:p>
          <a:endParaRPr lang="en-IN"/>
        </a:p>
      </dgm:t>
    </dgm:pt>
    <dgm:pt modelId="{16E44649-FBCC-4C91-9EF4-F262D9C39D44}" type="sibTrans" cxnId="{B4438B74-3416-4A24-AF80-2C3BFEA7827C}">
      <dgm:prSet/>
      <dgm:spPr/>
      <dgm:t>
        <a:bodyPr/>
        <a:lstStyle/>
        <a:p>
          <a:endParaRPr lang="en-IN"/>
        </a:p>
      </dgm:t>
    </dgm:pt>
    <dgm:pt modelId="{1B0EE33D-E637-43F0-9E7D-186C0A3FEA25}">
      <dgm:prSet/>
      <dgm:spPr>
        <a:noFill/>
        <a:ln>
          <a:noFill/>
        </a:ln>
      </dgm:spPr>
      <dgm:t>
        <a:bodyPr/>
        <a:lstStyle/>
        <a:p>
          <a:r>
            <a:rPr lang="en-IN" dirty="0"/>
            <a:t>Feature engineering</a:t>
          </a:r>
        </a:p>
      </dgm:t>
    </dgm:pt>
    <dgm:pt modelId="{D2B5F22F-18EB-4FFB-AF23-5FEB80BC808E}" type="parTrans" cxnId="{23033E9E-7C2A-4381-9EB7-600B86A5FB41}">
      <dgm:prSet/>
      <dgm:spPr/>
      <dgm:t>
        <a:bodyPr/>
        <a:lstStyle/>
        <a:p>
          <a:endParaRPr lang="en-IN"/>
        </a:p>
      </dgm:t>
    </dgm:pt>
    <dgm:pt modelId="{7138CAAE-1444-4A9F-A026-14026C60919F}" type="sibTrans" cxnId="{23033E9E-7C2A-4381-9EB7-600B86A5FB41}">
      <dgm:prSet/>
      <dgm:spPr/>
      <dgm:t>
        <a:bodyPr/>
        <a:lstStyle/>
        <a:p>
          <a:endParaRPr lang="en-IN"/>
        </a:p>
      </dgm:t>
    </dgm:pt>
    <dgm:pt modelId="{A0F439C2-F0F2-4ACF-A6AA-8231967966CC}">
      <dgm:prSet/>
      <dgm:spPr>
        <a:noFill/>
        <a:ln>
          <a:noFill/>
        </a:ln>
      </dgm:spPr>
      <dgm:t>
        <a:bodyPr/>
        <a:lstStyle/>
        <a:p>
          <a:r>
            <a:rPr lang="en-IN"/>
            <a:t>Model selection and training</a:t>
          </a:r>
        </a:p>
      </dgm:t>
    </dgm:pt>
    <dgm:pt modelId="{90AA22C1-1ACD-4A05-846F-73CC99174A30}" type="parTrans" cxnId="{CEB714BB-547F-4E30-B744-7CA544996207}">
      <dgm:prSet/>
      <dgm:spPr/>
      <dgm:t>
        <a:bodyPr/>
        <a:lstStyle/>
        <a:p>
          <a:endParaRPr lang="en-IN"/>
        </a:p>
      </dgm:t>
    </dgm:pt>
    <dgm:pt modelId="{00D283F4-739D-43E9-9A07-FC2795102532}" type="sibTrans" cxnId="{CEB714BB-547F-4E30-B744-7CA544996207}">
      <dgm:prSet/>
      <dgm:spPr/>
      <dgm:t>
        <a:bodyPr/>
        <a:lstStyle/>
        <a:p>
          <a:endParaRPr lang="en-IN"/>
        </a:p>
      </dgm:t>
    </dgm:pt>
    <dgm:pt modelId="{94E14C7E-CB9E-444B-9BFE-555A055CC927}">
      <dgm:prSet/>
      <dgm:spPr>
        <a:noFill/>
        <a:ln>
          <a:noFill/>
        </a:ln>
      </dgm:spPr>
      <dgm:t>
        <a:bodyPr/>
        <a:lstStyle/>
        <a:p>
          <a:r>
            <a:rPr lang="en-IN"/>
            <a:t>Evaluation and comparison</a:t>
          </a:r>
        </a:p>
      </dgm:t>
    </dgm:pt>
    <dgm:pt modelId="{C9C9B677-DA03-414B-B0D6-4217285184D2}" type="parTrans" cxnId="{A511496A-BCC1-4587-8204-5FC309B612E9}">
      <dgm:prSet/>
      <dgm:spPr/>
      <dgm:t>
        <a:bodyPr/>
        <a:lstStyle/>
        <a:p>
          <a:endParaRPr lang="en-IN"/>
        </a:p>
      </dgm:t>
    </dgm:pt>
    <dgm:pt modelId="{7DBD627F-6E79-4592-A684-7B9B8F0BC07B}" type="sibTrans" cxnId="{A511496A-BCC1-4587-8204-5FC309B612E9}">
      <dgm:prSet/>
      <dgm:spPr/>
      <dgm:t>
        <a:bodyPr/>
        <a:lstStyle/>
        <a:p>
          <a:endParaRPr lang="en-IN"/>
        </a:p>
      </dgm:t>
    </dgm:pt>
    <dgm:pt modelId="{AA8AA873-30B1-4979-AD82-4AC3C6933E4C}" type="pres">
      <dgm:prSet presAssocID="{FDAD58A5-5E15-45CB-B2AE-B1C8C77B68B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0031EC-2BDA-4CEB-9480-33454AD78BDC}" type="pres">
      <dgm:prSet presAssocID="{EF3800C9-8DA7-449D-8F25-099FD3C2DF46}" presName="root" presStyleCnt="0"/>
      <dgm:spPr/>
    </dgm:pt>
    <dgm:pt modelId="{E781343B-1728-44D9-B3B2-85BC72CD8C1F}" type="pres">
      <dgm:prSet presAssocID="{EF3800C9-8DA7-449D-8F25-099FD3C2DF46}" presName="rootComposite" presStyleCnt="0"/>
      <dgm:spPr/>
    </dgm:pt>
    <dgm:pt modelId="{4BB56151-904A-47B3-A577-F7D14286D84C}" type="pres">
      <dgm:prSet presAssocID="{EF3800C9-8DA7-449D-8F25-099FD3C2DF46}" presName="rootText" presStyleLbl="node1" presStyleIdx="0" presStyleCnt="4" custScaleX="128837"/>
      <dgm:spPr/>
    </dgm:pt>
    <dgm:pt modelId="{961A1C76-033C-475F-8ED0-2D6DD30B90D9}" type="pres">
      <dgm:prSet presAssocID="{EF3800C9-8DA7-449D-8F25-099FD3C2DF46}" presName="rootConnector" presStyleLbl="node1" presStyleIdx="0" presStyleCnt="4"/>
      <dgm:spPr/>
    </dgm:pt>
    <dgm:pt modelId="{CE7DD3D7-D7AC-4F73-ABDF-325376A41558}" type="pres">
      <dgm:prSet presAssocID="{EF3800C9-8DA7-449D-8F25-099FD3C2DF46}" presName="childShape" presStyleCnt="0"/>
      <dgm:spPr/>
    </dgm:pt>
    <dgm:pt modelId="{B43352E9-9701-4CE5-9C0E-BCDD23CDC592}" type="pres">
      <dgm:prSet presAssocID="{1B0EE33D-E637-43F0-9E7D-186C0A3FEA25}" presName="root" presStyleCnt="0"/>
      <dgm:spPr/>
    </dgm:pt>
    <dgm:pt modelId="{2B76F7C1-9A29-4BD2-B48A-C931AC98CA30}" type="pres">
      <dgm:prSet presAssocID="{1B0EE33D-E637-43F0-9E7D-186C0A3FEA25}" presName="rootComposite" presStyleCnt="0"/>
      <dgm:spPr/>
    </dgm:pt>
    <dgm:pt modelId="{98E310C3-0B8C-46FE-A20E-4E2C980AC3A0}" type="pres">
      <dgm:prSet presAssocID="{1B0EE33D-E637-43F0-9E7D-186C0A3FEA25}" presName="rootText" presStyleLbl="node1" presStyleIdx="1" presStyleCnt="4" custLinFactNeighborX="-6017"/>
      <dgm:spPr/>
    </dgm:pt>
    <dgm:pt modelId="{5E338C89-B215-46EB-AF3B-07B5BC8CD2D3}" type="pres">
      <dgm:prSet presAssocID="{1B0EE33D-E637-43F0-9E7D-186C0A3FEA25}" presName="rootConnector" presStyleLbl="node1" presStyleIdx="1" presStyleCnt="4"/>
      <dgm:spPr/>
    </dgm:pt>
    <dgm:pt modelId="{55922DE8-5F88-4B1C-912B-FB928286D097}" type="pres">
      <dgm:prSet presAssocID="{1B0EE33D-E637-43F0-9E7D-186C0A3FEA25}" presName="childShape" presStyleCnt="0"/>
      <dgm:spPr/>
    </dgm:pt>
    <dgm:pt modelId="{35463CC2-C0F4-4798-8D23-C0885DEE18D3}" type="pres">
      <dgm:prSet presAssocID="{A0F439C2-F0F2-4ACF-A6AA-8231967966CC}" presName="root" presStyleCnt="0"/>
      <dgm:spPr/>
    </dgm:pt>
    <dgm:pt modelId="{BEEA243D-F035-4A12-88D5-6DE5B91747A2}" type="pres">
      <dgm:prSet presAssocID="{A0F439C2-F0F2-4ACF-A6AA-8231967966CC}" presName="rootComposite" presStyleCnt="0"/>
      <dgm:spPr/>
    </dgm:pt>
    <dgm:pt modelId="{0BF3E3CC-D5CB-4B62-881C-0BA25EA1558C}" type="pres">
      <dgm:prSet presAssocID="{A0F439C2-F0F2-4ACF-A6AA-8231967966CC}" presName="rootText" presStyleLbl="node1" presStyleIdx="2" presStyleCnt="4"/>
      <dgm:spPr/>
    </dgm:pt>
    <dgm:pt modelId="{3DDAF9A1-4794-49F0-8D54-C8A0A6D5B12B}" type="pres">
      <dgm:prSet presAssocID="{A0F439C2-F0F2-4ACF-A6AA-8231967966CC}" presName="rootConnector" presStyleLbl="node1" presStyleIdx="2" presStyleCnt="4"/>
      <dgm:spPr/>
    </dgm:pt>
    <dgm:pt modelId="{7115ADE8-4E78-449D-AD22-EDD49A8D597B}" type="pres">
      <dgm:prSet presAssocID="{A0F439C2-F0F2-4ACF-A6AA-8231967966CC}" presName="childShape" presStyleCnt="0"/>
      <dgm:spPr/>
    </dgm:pt>
    <dgm:pt modelId="{11D8CAED-18D1-419A-B244-AFE967FF81CF}" type="pres">
      <dgm:prSet presAssocID="{94E14C7E-CB9E-444B-9BFE-555A055CC927}" presName="root" presStyleCnt="0"/>
      <dgm:spPr/>
    </dgm:pt>
    <dgm:pt modelId="{CDEF6FEB-7AE1-415A-94A5-1EE5D9585E5C}" type="pres">
      <dgm:prSet presAssocID="{94E14C7E-CB9E-444B-9BFE-555A055CC927}" presName="rootComposite" presStyleCnt="0"/>
      <dgm:spPr/>
    </dgm:pt>
    <dgm:pt modelId="{0B00F413-50A2-4A8D-81BE-F383CC6BD6DD}" type="pres">
      <dgm:prSet presAssocID="{94E14C7E-CB9E-444B-9BFE-555A055CC927}" presName="rootText" presStyleLbl="node1" presStyleIdx="3" presStyleCnt="4"/>
      <dgm:spPr/>
    </dgm:pt>
    <dgm:pt modelId="{BD5142F7-F8B0-4CA9-A0EB-7FED6D2813A6}" type="pres">
      <dgm:prSet presAssocID="{94E14C7E-CB9E-444B-9BFE-555A055CC927}" presName="rootConnector" presStyleLbl="node1" presStyleIdx="3" presStyleCnt="4"/>
      <dgm:spPr/>
    </dgm:pt>
    <dgm:pt modelId="{35DD09E8-0343-44CA-82E0-DE0469B58EA2}" type="pres">
      <dgm:prSet presAssocID="{94E14C7E-CB9E-444B-9BFE-555A055CC927}" presName="childShape" presStyleCnt="0"/>
      <dgm:spPr/>
    </dgm:pt>
  </dgm:ptLst>
  <dgm:cxnLst>
    <dgm:cxn modelId="{0E8D5212-1155-49BC-BACE-89D1DF8A20C9}" type="presOf" srcId="{94E14C7E-CB9E-444B-9BFE-555A055CC927}" destId="{0B00F413-50A2-4A8D-81BE-F383CC6BD6DD}" srcOrd="0" destOrd="0" presId="urn:microsoft.com/office/officeart/2005/8/layout/hierarchy3"/>
    <dgm:cxn modelId="{79EFA52B-ABB4-4876-A2F8-750F13F3D49E}" type="presOf" srcId="{A0F439C2-F0F2-4ACF-A6AA-8231967966CC}" destId="{0BF3E3CC-D5CB-4B62-881C-0BA25EA1558C}" srcOrd="0" destOrd="0" presId="urn:microsoft.com/office/officeart/2005/8/layout/hierarchy3"/>
    <dgm:cxn modelId="{16A9B464-4961-4E05-9291-7BA023A445AE}" type="presOf" srcId="{1B0EE33D-E637-43F0-9E7D-186C0A3FEA25}" destId="{5E338C89-B215-46EB-AF3B-07B5BC8CD2D3}" srcOrd="1" destOrd="0" presId="urn:microsoft.com/office/officeart/2005/8/layout/hierarchy3"/>
    <dgm:cxn modelId="{A511496A-BCC1-4587-8204-5FC309B612E9}" srcId="{FDAD58A5-5E15-45CB-B2AE-B1C8C77B68B5}" destId="{94E14C7E-CB9E-444B-9BFE-555A055CC927}" srcOrd="3" destOrd="0" parTransId="{C9C9B677-DA03-414B-B0D6-4217285184D2}" sibTransId="{7DBD627F-6E79-4592-A684-7B9B8F0BC07B}"/>
    <dgm:cxn modelId="{B4438B74-3416-4A24-AF80-2C3BFEA7827C}" srcId="{FDAD58A5-5E15-45CB-B2AE-B1C8C77B68B5}" destId="{EF3800C9-8DA7-449D-8F25-099FD3C2DF46}" srcOrd="0" destOrd="0" parTransId="{D8B13D56-D02B-482E-92B9-DC4F3C07C60E}" sibTransId="{16E44649-FBCC-4C91-9EF4-F262D9C39D44}"/>
    <dgm:cxn modelId="{34EEA175-A977-437E-9B1B-D297D7E5727A}" type="presOf" srcId="{1B0EE33D-E637-43F0-9E7D-186C0A3FEA25}" destId="{98E310C3-0B8C-46FE-A20E-4E2C980AC3A0}" srcOrd="0" destOrd="0" presId="urn:microsoft.com/office/officeart/2005/8/layout/hierarchy3"/>
    <dgm:cxn modelId="{9A1BFE87-43AE-4FAA-8D6D-523206885501}" type="presOf" srcId="{FDAD58A5-5E15-45CB-B2AE-B1C8C77B68B5}" destId="{AA8AA873-30B1-4979-AD82-4AC3C6933E4C}" srcOrd="0" destOrd="0" presId="urn:microsoft.com/office/officeart/2005/8/layout/hierarchy3"/>
    <dgm:cxn modelId="{8436CA8D-EA49-4884-8275-039B382A1159}" type="presOf" srcId="{94E14C7E-CB9E-444B-9BFE-555A055CC927}" destId="{BD5142F7-F8B0-4CA9-A0EB-7FED6D2813A6}" srcOrd="1" destOrd="0" presId="urn:microsoft.com/office/officeart/2005/8/layout/hierarchy3"/>
    <dgm:cxn modelId="{EB96E899-9706-4B04-A9F5-87C9ED80972E}" type="presOf" srcId="{EF3800C9-8DA7-449D-8F25-099FD3C2DF46}" destId="{4BB56151-904A-47B3-A577-F7D14286D84C}" srcOrd="0" destOrd="0" presId="urn:microsoft.com/office/officeart/2005/8/layout/hierarchy3"/>
    <dgm:cxn modelId="{23033E9E-7C2A-4381-9EB7-600B86A5FB41}" srcId="{FDAD58A5-5E15-45CB-B2AE-B1C8C77B68B5}" destId="{1B0EE33D-E637-43F0-9E7D-186C0A3FEA25}" srcOrd="1" destOrd="0" parTransId="{D2B5F22F-18EB-4FFB-AF23-5FEB80BC808E}" sibTransId="{7138CAAE-1444-4A9F-A026-14026C60919F}"/>
    <dgm:cxn modelId="{C8203AB2-30A0-43B4-943A-C340DEBF66C1}" type="presOf" srcId="{EF3800C9-8DA7-449D-8F25-099FD3C2DF46}" destId="{961A1C76-033C-475F-8ED0-2D6DD30B90D9}" srcOrd="1" destOrd="0" presId="urn:microsoft.com/office/officeart/2005/8/layout/hierarchy3"/>
    <dgm:cxn modelId="{CEB714BB-547F-4E30-B744-7CA544996207}" srcId="{FDAD58A5-5E15-45CB-B2AE-B1C8C77B68B5}" destId="{A0F439C2-F0F2-4ACF-A6AA-8231967966CC}" srcOrd="2" destOrd="0" parTransId="{90AA22C1-1ACD-4A05-846F-73CC99174A30}" sibTransId="{00D283F4-739D-43E9-9A07-FC2795102532}"/>
    <dgm:cxn modelId="{2DB94FD5-E9C9-4102-89D8-B19ABF17C9DF}" type="presOf" srcId="{A0F439C2-F0F2-4ACF-A6AA-8231967966CC}" destId="{3DDAF9A1-4794-49F0-8D54-C8A0A6D5B12B}" srcOrd="1" destOrd="0" presId="urn:microsoft.com/office/officeart/2005/8/layout/hierarchy3"/>
    <dgm:cxn modelId="{4FC7C4FF-946F-41FD-85FE-3BF27160C11C}" type="presParOf" srcId="{AA8AA873-30B1-4979-AD82-4AC3C6933E4C}" destId="{820031EC-2BDA-4CEB-9480-33454AD78BDC}" srcOrd="0" destOrd="0" presId="urn:microsoft.com/office/officeart/2005/8/layout/hierarchy3"/>
    <dgm:cxn modelId="{93CDBB23-4633-4312-BA19-3938E3A1C7FA}" type="presParOf" srcId="{820031EC-2BDA-4CEB-9480-33454AD78BDC}" destId="{E781343B-1728-44D9-B3B2-85BC72CD8C1F}" srcOrd="0" destOrd="0" presId="urn:microsoft.com/office/officeart/2005/8/layout/hierarchy3"/>
    <dgm:cxn modelId="{FF6D880E-E502-4BEF-B520-0B7B2FD000CB}" type="presParOf" srcId="{E781343B-1728-44D9-B3B2-85BC72CD8C1F}" destId="{4BB56151-904A-47B3-A577-F7D14286D84C}" srcOrd="0" destOrd="0" presId="urn:microsoft.com/office/officeart/2005/8/layout/hierarchy3"/>
    <dgm:cxn modelId="{3DBEC2CF-25A1-4FF7-BA26-AC33E0BB2D6A}" type="presParOf" srcId="{E781343B-1728-44D9-B3B2-85BC72CD8C1F}" destId="{961A1C76-033C-475F-8ED0-2D6DD30B90D9}" srcOrd="1" destOrd="0" presId="urn:microsoft.com/office/officeart/2005/8/layout/hierarchy3"/>
    <dgm:cxn modelId="{62FA3E8F-43C2-4E29-8D11-2DEE75665235}" type="presParOf" srcId="{820031EC-2BDA-4CEB-9480-33454AD78BDC}" destId="{CE7DD3D7-D7AC-4F73-ABDF-325376A41558}" srcOrd="1" destOrd="0" presId="urn:microsoft.com/office/officeart/2005/8/layout/hierarchy3"/>
    <dgm:cxn modelId="{144E97B6-9518-4921-B57C-5EA189F8A05E}" type="presParOf" srcId="{AA8AA873-30B1-4979-AD82-4AC3C6933E4C}" destId="{B43352E9-9701-4CE5-9C0E-BCDD23CDC592}" srcOrd="1" destOrd="0" presId="urn:microsoft.com/office/officeart/2005/8/layout/hierarchy3"/>
    <dgm:cxn modelId="{5FB0FC8D-E69D-414F-88BE-AE86F25DC29A}" type="presParOf" srcId="{B43352E9-9701-4CE5-9C0E-BCDD23CDC592}" destId="{2B76F7C1-9A29-4BD2-B48A-C931AC98CA30}" srcOrd="0" destOrd="0" presId="urn:microsoft.com/office/officeart/2005/8/layout/hierarchy3"/>
    <dgm:cxn modelId="{A672890E-8319-465A-BE21-ABB9081FCCB1}" type="presParOf" srcId="{2B76F7C1-9A29-4BD2-B48A-C931AC98CA30}" destId="{98E310C3-0B8C-46FE-A20E-4E2C980AC3A0}" srcOrd="0" destOrd="0" presId="urn:microsoft.com/office/officeart/2005/8/layout/hierarchy3"/>
    <dgm:cxn modelId="{860A358B-B084-45F6-ABB9-1DD6CDE56039}" type="presParOf" srcId="{2B76F7C1-9A29-4BD2-B48A-C931AC98CA30}" destId="{5E338C89-B215-46EB-AF3B-07B5BC8CD2D3}" srcOrd="1" destOrd="0" presId="urn:microsoft.com/office/officeart/2005/8/layout/hierarchy3"/>
    <dgm:cxn modelId="{77DC5516-B2DA-4B75-9759-5F6DEEA4C186}" type="presParOf" srcId="{B43352E9-9701-4CE5-9C0E-BCDD23CDC592}" destId="{55922DE8-5F88-4B1C-912B-FB928286D097}" srcOrd="1" destOrd="0" presId="urn:microsoft.com/office/officeart/2005/8/layout/hierarchy3"/>
    <dgm:cxn modelId="{24077F4A-8610-4F30-8492-EA9EAC970A68}" type="presParOf" srcId="{AA8AA873-30B1-4979-AD82-4AC3C6933E4C}" destId="{35463CC2-C0F4-4798-8D23-C0885DEE18D3}" srcOrd="2" destOrd="0" presId="urn:microsoft.com/office/officeart/2005/8/layout/hierarchy3"/>
    <dgm:cxn modelId="{9A25EC04-5E1D-425E-A8E9-1C6087ACCDD9}" type="presParOf" srcId="{35463CC2-C0F4-4798-8D23-C0885DEE18D3}" destId="{BEEA243D-F035-4A12-88D5-6DE5B91747A2}" srcOrd="0" destOrd="0" presId="urn:microsoft.com/office/officeart/2005/8/layout/hierarchy3"/>
    <dgm:cxn modelId="{AE601BAD-67BD-4746-ABE1-BA7940D4CA11}" type="presParOf" srcId="{BEEA243D-F035-4A12-88D5-6DE5B91747A2}" destId="{0BF3E3CC-D5CB-4B62-881C-0BA25EA1558C}" srcOrd="0" destOrd="0" presId="urn:microsoft.com/office/officeart/2005/8/layout/hierarchy3"/>
    <dgm:cxn modelId="{75A4A74D-231E-4BC1-BDC2-F006CBEEB1E2}" type="presParOf" srcId="{BEEA243D-F035-4A12-88D5-6DE5B91747A2}" destId="{3DDAF9A1-4794-49F0-8D54-C8A0A6D5B12B}" srcOrd="1" destOrd="0" presId="urn:microsoft.com/office/officeart/2005/8/layout/hierarchy3"/>
    <dgm:cxn modelId="{F4A97BEB-63C4-41B6-ACA7-67C423640BD9}" type="presParOf" srcId="{35463CC2-C0F4-4798-8D23-C0885DEE18D3}" destId="{7115ADE8-4E78-449D-AD22-EDD49A8D597B}" srcOrd="1" destOrd="0" presId="urn:microsoft.com/office/officeart/2005/8/layout/hierarchy3"/>
    <dgm:cxn modelId="{E8122522-A43C-4688-AD4D-AF083F8152FF}" type="presParOf" srcId="{AA8AA873-30B1-4979-AD82-4AC3C6933E4C}" destId="{11D8CAED-18D1-419A-B244-AFE967FF81CF}" srcOrd="3" destOrd="0" presId="urn:microsoft.com/office/officeart/2005/8/layout/hierarchy3"/>
    <dgm:cxn modelId="{4E2D571E-045B-49DA-BB24-EF464E6D44BD}" type="presParOf" srcId="{11D8CAED-18D1-419A-B244-AFE967FF81CF}" destId="{CDEF6FEB-7AE1-415A-94A5-1EE5D9585E5C}" srcOrd="0" destOrd="0" presId="urn:microsoft.com/office/officeart/2005/8/layout/hierarchy3"/>
    <dgm:cxn modelId="{86A32FC9-053F-4673-A6D5-C568ED19344A}" type="presParOf" srcId="{CDEF6FEB-7AE1-415A-94A5-1EE5D9585E5C}" destId="{0B00F413-50A2-4A8D-81BE-F383CC6BD6DD}" srcOrd="0" destOrd="0" presId="urn:microsoft.com/office/officeart/2005/8/layout/hierarchy3"/>
    <dgm:cxn modelId="{BCA2E704-64F1-42C9-AF04-D377F311DA3C}" type="presParOf" srcId="{CDEF6FEB-7AE1-415A-94A5-1EE5D9585E5C}" destId="{BD5142F7-F8B0-4CA9-A0EB-7FED6D2813A6}" srcOrd="1" destOrd="0" presId="urn:microsoft.com/office/officeart/2005/8/layout/hierarchy3"/>
    <dgm:cxn modelId="{C91D9084-197C-4CE7-BE0C-F47C78768309}" type="presParOf" srcId="{11D8CAED-18D1-419A-B244-AFE967FF81CF}" destId="{35DD09E8-0343-44CA-82E0-DE0469B58EA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56151-904A-47B3-A577-F7D14286D84C}">
      <dsp:nvSpPr>
        <dsp:cNvPr id="0" name=""/>
        <dsp:cNvSpPr/>
      </dsp:nvSpPr>
      <dsp:spPr>
        <a:xfrm>
          <a:off x="6307" y="1068570"/>
          <a:ext cx="2724829" cy="1057471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Data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Pre-processing</a:t>
          </a:r>
        </a:p>
      </dsp:txBody>
      <dsp:txXfrm>
        <a:off x="37279" y="1099542"/>
        <a:ext cx="2662885" cy="995527"/>
      </dsp:txXfrm>
    </dsp:sp>
    <dsp:sp modelId="{98E310C3-0B8C-46FE-A20E-4E2C980AC3A0}">
      <dsp:nvSpPr>
        <dsp:cNvPr id="0" name=""/>
        <dsp:cNvSpPr/>
      </dsp:nvSpPr>
      <dsp:spPr>
        <a:xfrm>
          <a:off x="3132617" y="1068570"/>
          <a:ext cx="2114943" cy="1057471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Feature engineering</a:t>
          </a:r>
        </a:p>
      </dsp:txBody>
      <dsp:txXfrm>
        <a:off x="3163589" y="1099542"/>
        <a:ext cx="2052999" cy="995527"/>
      </dsp:txXfrm>
    </dsp:sp>
    <dsp:sp modelId="{0BF3E3CC-D5CB-4B62-881C-0BA25EA1558C}">
      <dsp:nvSpPr>
        <dsp:cNvPr id="0" name=""/>
        <dsp:cNvSpPr/>
      </dsp:nvSpPr>
      <dsp:spPr>
        <a:xfrm>
          <a:off x="5903552" y="1068570"/>
          <a:ext cx="2114943" cy="1057471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Model selection and training</a:t>
          </a:r>
        </a:p>
      </dsp:txBody>
      <dsp:txXfrm>
        <a:off x="5934524" y="1099542"/>
        <a:ext cx="2052999" cy="995527"/>
      </dsp:txXfrm>
    </dsp:sp>
    <dsp:sp modelId="{0B00F413-50A2-4A8D-81BE-F383CC6BD6DD}">
      <dsp:nvSpPr>
        <dsp:cNvPr id="0" name=""/>
        <dsp:cNvSpPr/>
      </dsp:nvSpPr>
      <dsp:spPr>
        <a:xfrm>
          <a:off x="8547231" y="1068570"/>
          <a:ext cx="2114943" cy="1057471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Evaluation and comparison</a:t>
          </a:r>
        </a:p>
      </dsp:txBody>
      <dsp:txXfrm>
        <a:off x="8578203" y="1099542"/>
        <a:ext cx="2052999" cy="995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FE6FA-269E-4AEE-8E3D-4D8369FBB37E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C5FF4-0BA2-4493-BB40-3A31B267B7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32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C5FF4-0BA2-4493-BB40-3A31B267B79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908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CA4F-6AAD-1754-AE06-C96C01539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DBCDA-342F-8C07-FF31-90AD6C732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BE771-92A9-775E-B0E8-165746E1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2F9FE-A312-1B8C-0F08-DA105BE2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9346D-E6A1-4340-D197-80536301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8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1454-BD8D-8CFF-F485-05CCA24A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1B0802-2441-8DC3-A506-5D9CE39B2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FECFA-8FA5-7221-98AF-9F0F4E72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57227-65C1-EBE2-936D-C6BA0F819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61B52-CA39-90FC-21FB-CAA2CC9F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37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1EE7B-7E20-C247-4444-ED6052B17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CF42A5-4543-B17F-9258-D0D9E7654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9BA69-57E6-97FF-36DF-73420F8D1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DB6FF-BBED-411A-9697-A5D8E0536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778CC-E11F-92DD-5F20-83D9BDD1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01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C58D-1A64-3453-23D3-0F0BCF29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CE3CC-4B89-163E-5146-31836A673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9DF71-9057-7C1A-C498-238F9810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CCA6A-726C-76AB-4B16-14C51147D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4FFA0-79F3-DD34-C73B-7742C1D2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9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6D72-40C0-2612-96AE-9956EFB3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61AC2-4D82-C492-848E-A6CB60C59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71A27-3A5C-6079-0057-C03B03B2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ED95B-AAE5-C77E-9698-EEA5E867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198FF-FF38-B9DD-9533-A1AB58D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101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62ED1-ECDE-DBB3-9753-7FFC24A2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24E6-1182-50DE-8489-D87CA8A53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65DC2-1C27-5C8B-319E-4AAE397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ADCB5-F737-AD75-07E3-C9836011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1F60D-1F66-ADF2-A72C-493167E8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FE7D1-EAAC-3BCD-A97A-EC3ED772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37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B12A-3B65-FDC5-5F5B-735A247D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4A037-CB6A-553D-E025-F75BC6096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C81F0-0EC3-2E45-A7DD-C4A66BE8E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DB9F8-1868-D263-5CF2-2298DE4D5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6557B-81B7-9C9B-8105-40F099144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107CBC-3D44-FF4A-5014-F37585D2D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911082-A659-E0A2-6BEE-C32141AA7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8D479-AEA0-45D9-988A-4A23C69E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26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EED4F-1A9D-1AE2-ACDA-97973D49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F3CB5-2940-181F-4100-9945428F4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05EA1-9C1D-8FE7-103D-9C21050B3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797E9-7E4E-9D61-76DC-D0F0C0CD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85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49BAA-16FF-E0BB-1631-0E251FE7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E38C37-A831-38AF-CC30-0F660F46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FC2A2-6BFD-42D8-8659-CDE5D1C8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797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194D-E5A4-B637-1258-5ED710870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67AB0-B202-E0BB-16E0-28CE9FA6A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E27EF-F942-A61F-53F2-F8180E531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5AE02-52F6-0C29-FDA2-4B537F1A3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6D3C9-A86E-52FC-FED7-85512B23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6A88F-3BFE-0ED6-C4E0-B1E2EDAB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7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01BD-6F56-DAA6-B1B1-91D9BA27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0C0829-D20E-F1E1-5AB4-CE3C0B95B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F038C-8E12-2911-1B22-6E82B5D7C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26ECF-B9A2-A9DE-23CA-7CC0AD36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578E7-EA54-0238-9706-1DE0C3F3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5BF87-FD34-7987-57A4-908913EF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29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54AF4-8340-FA6D-99CA-118B591E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A85EB-0E07-7453-855F-AE4DAFE0C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8A567-D059-6A1E-E8A9-8F0776151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04E2A-850D-4196-9DD2-2048C9F00C90}" type="datetimeFigureOut">
              <a:rPr lang="en-IN" smtClean="0"/>
              <a:t>17-06-2023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82262-5539-97F3-B5E5-D22EAFFB0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F08-07CB-D9FD-2B36-D67AB4E74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823A3-7C10-4F9B-94D7-F54FF537DD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10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721E47-D542-8F25-53AD-DBD96BBAAB12}"/>
              </a:ext>
            </a:extLst>
          </p:cNvPr>
          <p:cNvSpPr/>
          <p:nvPr/>
        </p:nvSpPr>
        <p:spPr>
          <a:xfrm rot="19087563">
            <a:off x="-2476703" y="305873"/>
            <a:ext cx="11911858" cy="6589668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4FFF10-9D58-F246-0EEA-7F4D0D7DF7B2}"/>
              </a:ext>
            </a:extLst>
          </p:cNvPr>
          <p:cNvGrpSpPr/>
          <p:nvPr/>
        </p:nvGrpSpPr>
        <p:grpSpPr>
          <a:xfrm>
            <a:off x="5238750" y="-1005652"/>
            <a:ext cx="8839200" cy="8111302"/>
            <a:chOff x="5738617" y="-1193444"/>
            <a:chExt cx="8374030" cy="7835410"/>
          </a:xfrm>
          <a:blipFill dpi="0" rotWithShape="0">
            <a:blip r:embed="rId3"/>
            <a:srcRect/>
            <a:stretch>
              <a:fillRect l="-4000" t="3000" r="18000" b="12000"/>
            </a:stretch>
          </a:blip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EDD7BA-4FAF-CC40-4251-7C8F9082341D}"/>
                </a:ext>
              </a:extLst>
            </p:cNvPr>
            <p:cNvSpPr/>
            <p:nvPr/>
          </p:nvSpPr>
          <p:spPr>
            <a:xfrm rot="19049921">
              <a:off x="9216281" y="3720592"/>
              <a:ext cx="4815277" cy="2921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4E0C3F-1DA2-06CC-C46A-D6A79E86A2D2}"/>
                </a:ext>
              </a:extLst>
            </p:cNvPr>
            <p:cNvSpPr/>
            <p:nvPr/>
          </p:nvSpPr>
          <p:spPr>
            <a:xfrm rot="19049921">
              <a:off x="5738617" y="1445540"/>
              <a:ext cx="8374030" cy="2695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7CDB19-E99F-4018-2042-20503B01D65B}"/>
                </a:ext>
              </a:extLst>
            </p:cNvPr>
            <p:cNvSpPr/>
            <p:nvPr/>
          </p:nvSpPr>
          <p:spPr>
            <a:xfrm rot="19049921">
              <a:off x="5987862" y="-1193444"/>
              <a:ext cx="5376234" cy="2695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0B5128-C8A1-DAAF-6709-6EC269CE850F}"/>
              </a:ext>
            </a:extLst>
          </p:cNvPr>
          <p:cNvCxnSpPr>
            <a:cxnSpLocks/>
          </p:cNvCxnSpPr>
          <p:nvPr/>
        </p:nvCxnSpPr>
        <p:spPr>
          <a:xfrm>
            <a:off x="335957" y="3703320"/>
            <a:ext cx="5790523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85C7793-5F3F-D9D0-63AF-320BD75C2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57" y="4134581"/>
            <a:ext cx="4830403" cy="2388138"/>
          </a:xfrm>
          <a:noFill/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Balaji Bet</a:t>
            </a:r>
          </a:p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PGA – 36</a:t>
            </a:r>
          </a:p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Imarticus Learning, Pune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57583-0284-EBBD-FEBD-491761CDE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97" y="1382224"/>
            <a:ext cx="5790523" cy="2225193"/>
          </a:xfrm>
          <a:noFill/>
          <a:effectLst>
            <a:glow rad="1905000">
              <a:srgbClr val="FFFF00">
                <a:alpha val="0"/>
              </a:srgbClr>
            </a:glow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  <a:reflection blurRad="6350" stA="52000" endA="300" endPos="35000" dir="5400000" sy="-100000" algn="bl" rotWithShape="0"/>
            <a:softEdge rad="31750"/>
          </a:effectLst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  <a:latin typeface="+mn-lt"/>
              </a:rPr>
              <a:t>Enhancing Workplace Wellness </a:t>
            </a:r>
            <a:br>
              <a:rPr lang="en-US" sz="4800" b="0" i="0" dirty="0">
                <a:effectLst/>
                <a:latin typeface="+mn-lt"/>
              </a:rPr>
            </a:br>
            <a:r>
              <a:rPr lang="en-US" sz="2200" b="0" i="0" dirty="0">
                <a:effectLst/>
                <a:latin typeface="+mn-lt"/>
              </a:rPr>
              <a:t>A Data-driven Approach to Employee Health</a:t>
            </a:r>
            <a:endParaRPr lang="en-IN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54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uiExpand="1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B5B977-4E4F-0DA6-0CA9-C6A9344850F7}"/>
              </a:ext>
            </a:extLst>
          </p:cNvPr>
          <p:cNvGrpSpPr/>
          <p:nvPr/>
        </p:nvGrpSpPr>
        <p:grpSpPr>
          <a:xfrm>
            <a:off x="0" y="-13147"/>
            <a:ext cx="19021066" cy="6871147"/>
            <a:chOff x="0" y="-13147"/>
            <a:chExt cx="19021066" cy="687114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2399859-6F88-2860-140F-3AF29E3690C7}"/>
                </a:ext>
              </a:extLst>
            </p:cNvPr>
            <p:cNvGrpSpPr/>
            <p:nvPr/>
          </p:nvGrpSpPr>
          <p:grpSpPr>
            <a:xfrm>
              <a:off x="0" y="0"/>
              <a:ext cx="13658128" cy="6858000"/>
              <a:chOff x="3414532" y="0"/>
              <a:chExt cx="13658128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477356-1BAE-377D-D850-C545EA7FCA61}"/>
                  </a:ext>
                </a:extLst>
              </p:cNvPr>
              <p:cNvSpPr/>
              <p:nvPr/>
            </p:nvSpPr>
            <p:spPr>
              <a:xfrm>
                <a:off x="3414532" y="0"/>
                <a:ext cx="3414532" cy="68580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478DB7-91C8-E5D2-E572-EDABC99E2857}"/>
                  </a:ext>
                </a:extLst>
              </p:cNvPr>
              <p:cNvSpPr/>
              <p:nvPr/>
            </p:nvSpPr>
            <p:spPr>
              <a:xfrm>
                <a:off x="6829064" y="0"/>
                <a:ext cx="3414532" cy="68580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0BF16EE-109C-A4B2-65E2-9DC8854893D2}"/>
                  </a:ext>
                </a:extLst>
              </p:cNvPr>
              <p:cNvSpPr/>
              <p:nvPr/>
            </p:nvSpPr>
            <p:spPr>
              <a:xfrm>
                <a:off x="10243596" y="0"/>
                <a:ext cx="3414532" cy="685800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326FAF-A064-C94F-D536-C9B07D604EAB}"/>
                  </a:ext>
                </a:extLst>
              </p:cNvPr>
              <p:cNvSpPr/>
              <p:nvPr/>
            </p:nvSpPr>
            <p:spPr>
              <a:xfrm>
                <a:off x="13658128" y="0"/>
                <a:ext cx="3414532" cy="685800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2EB183-9A0C-28B5-3DD8-AFD5612507E4}"/>
                  </a:ext>
                </a:extLst>
              </p:cNvPr>
              <p:cNvSpPr txBox="1"/>
              <p:nvPr/>
            </p:nvSpPr>
            <p:spPr>
              <a:xfrm>
                <a:off x="3444240" y="1800413"/>
                <a:ext cx="3414532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/>
                  <a:t>Best model: </a:t>
                </a:r>
                <a:r>
                  <a:rPr lang="en-IN" sz="2800" dirty="0"/>
                  <a:t>Random forest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800" dirty="0"/>
                  <a:t>algorithm outperformed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800" dirty="0"/>
                  <a:t>others.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ADB52-C406-1DFF-500D-BF15B241D46F}"/>
                  </a:ext>
                </a:extLst>
              </p:cNvPr>
              <p:cNvSpPr txBox="1"/>
              <p:nvPr/>
            </p:nvSpPr>
            <p:spPr>
              <a:xfrm>
                <a:off x="6736080" y="1800413"/>
                <a:ext cx="3644676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/>
                  <a:t>Justification: </a:t>
                </a:r>
                <a:r>
                  <a:rPr lang="en-IN" sz="2800" dirty="0"/>
                  <a:t>Higher accuracy and F1 score in identifying employees needing treatment.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136A3-1CD3-FDE6-2B07-8552FBA5A11A}"/>
                  </a:ext>
                </a:extLst>
              </p:cNvPr>
              <p:cNvSpPr txBox="1"/>
              <p:nvPr/>
            </p:nvSpPr>
            <p:spPr>
              <a:xfrm>
                <a:off x="10380756" y="1787266"/>
                <a:ext cx="3153908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>
                    <a:solidFill>
                      <a:schemeClr val="bg1"/>
                    </a:solidFill>
                  </a:rPr>
                  <a:t>Random forest's strength: </a:t>
                </a:r>
                <a:r>
                  <a:rPr lang="en-IN" sz="2800" dirty="0">
                    <a:solidFill>
                      <a:schemeClr val="bg1"/>
                    </a:solidFill>
                  </a:rPr>
                  <a:t>Handling complex patterns and avoiding overfitting.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61AD85-D57D-D729-6ED6-5AA3370DF20B}"/>
                  </a:ext>
                </a:extLst>
              </p:cNvPr>
              <p:cNvSpPr txBox="1"/>
              <p:nvPr/>
            </p:nvSpPr>
            <p:spPr>
              <a:xfrm>
                <a:off x="13765580" y="965954"/>
                <a:ext cx="3140984" cy="519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>
                    <a:solidFill>
                      <a:schemeClr val="bg1"/>
                    </a:solidFill>
                  </a:rPr>
                  <a:t>Conclusion:</a:t>
                </a:r>
                <a:r>
                  <a:rPr lang="en-IN" sz="2800" dirty="0">
                    <a:solidFill>
                      <a:schemeClr val="bg1"/>
                    </a:solidFill>
                  </a:rPr>
                  <a:t> Random forest model effectively identified employees requiring treatment, improving their well-being.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12E4A0-2AA1-D3C2-BEE1-BE145F8E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8128" y="-13147"/>
              <a:ext cx="5362938" cy="6858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56B6B-F485-E30E-749F-C5BE548E4D47}"/>
              </a:ext>
            </a:extLst>
          </p:cNvPr>
          <p:cNvGrpSpPr/>
          <p:nvPr/>
        </p:nvGrpSpPr>
        <p:grpSpPr>
          <a:xfrm>
            <a:off x="-929641" y="0"/>
            <a:ext cx="5362938" cy="6858000"/>
            <a:chOff x="-929641" y="0"/>
            <a:chExt cx="5362938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89F75F-2FBF-A62B-57BC-63E46FAB19B9}"/>
                </a:ext>
              </a:extLst>
            </p:cNvPr>
            <p:cNvGrpSpPr/>
            <p:nvPr/>
          </p:nvGrpSpPr>
          <p:grpSpPr>
            <a:xfrm>
              <a:off x="0" y="0"/>
              <a:ext cx="3414532" cy="6858000"/>
              <a:chOff x="0" y="0"/>
              <a:chExt cx="3414532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3C3122-3630-E683-77F1-3EF05911E240}"/>
                  </a:ext>
                </a:extLst>
              </p:cNvPr>
              <p:cNvSpPr/>
              <p:nvPr/>
            </p:nvSpPr>
            <p:spPr>
              <a:xfrm>
                <a:off x="0" y="135037"/>
                <a:ext cx="3414532" cy="6722963"/>
              </a:xfrm>
              <a:prstGeom prst="rect">
                <a:avLst/>
              </a:prstGeom>
              <a:blipFill>
                <a:blip r:embed="rId3"/>
                <a:stretch>
                  <a:fillRect l="-8000" t="39000" r="-2000" b="-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D3069B-FEFC-F352-8806-4C12F6070EA6}"/>
                  </a:ext>
                </a:extLst>
              </p:cNvPr>
              <p:cNvSpPr/>
              <p:nvPr/>
            </p:nvSpPr>
            <p:spPr>
              <a:xfrm>
                <a:off x="0" y="0"/>
                <a:ext cx="3414532" cy="276224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966279-7F40-0DED-85A4-E73F2CB43BA8}"/>
                </a:ext>
              </a:extLst>
            </p:cNvPr>
            <p:cNvSpPr txBox="1"/>
            <p:nvPr/>
          </p:nvSpPr>
          <p:spPr>
            <a:xfrm>
              <a:off x="-929641" y="646837"/>
              <a:ext cx="536293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Best model </a:t>
              </a:r>
            </a:p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justification and </a:t>
              </a:r>
            </a:p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conclusion</a:t>
              </a:r>
              <a:endParaRPr lang="en-IN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4403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00">
        <p159:morph option="byObject"/>
      </p:transition>
    </mc:Choice>
    <mc:Fallback>
      <p:transition spd="slow" advTm="1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B5FFA94-8E7D-F40D-0CFF-775741D5EC24}"/>
              </a:ext>
            </a:extLst>
          </p:cNvPr>
          <p:cNvGrpSpPr/>
          <p:nvPr/>
        </p:nvGrpSpPr>
        <p:grpSpPr>
          <a:xfrm>
            <a:off x="-3414532" y="-13147"/>
            <a:ext cx="19021066" cy="6871147"/>
            <a:chOff x="-3414532" y="-13147"/>
            <a:chExt cx="19021066" cy="687114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2399859-6F88-2860-140F-3AF29E3690C7}"/>
                </a:ext>
              </a:extLst>
            </p:cNvPr>
            <p:cNvGrpSpPr/>
            <p:nvPr/>
          </p:nvGrpSpPr>
          <p:grpSpPr>
            <a:xfrm>
              <a:off x="-3414532" y="0"/>
              <a:ext cx="13658128" cy="6858000"/>
              <a:chOff x="3414532" y="0"/>
              <a:chExt cx="13658128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477356-1BAE-377D-D850-C545EA7FCA61}"/>
                  </a:ext>
                </a:extLst>
              </p:cNvPr>
              <p:cNvSpPr/>
              <p:nvPr/>
            </p:nvSpPr>
            <p:spPr>
              <a:xfrm>
                <a:off x="3414532" y="0"/>
                <a:ext cx="3414532" cy="68580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478DB7-91C8-E5D2-E572-EDABC99E2857}"/>
                  </a:ext>
                </a:extLst>
              </p:cNvPr>
              <p:cNvSpPr/>
              <p:nvPr/>
            </p:nvSpPr>
            <p:spPr>
              <a:xfrm>
                <a:off x="6829064" y="0"/>
                <a:ext cx="3414532" cy="68580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0BF16EE-109C-A4B2-65E2-9DC8854893D2}"/>
                  </a:ext>
                </a:extLst>
              </p:cNvPr>
              <p:cNvSpPr/>
              <p:nvPr/>
            </p:nvSpPr>
            <p:spPr>
              <a:xfrm>
                <a:off x="10243596" y="0"/>
                <a:ext cx="3414532" cy="685800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326FAF-A064-C94F-D536-C9B07D604EAB}"/>
                  </a:ext>
                </a:extLst>
              </p:cNvPr>
              <p:cNvSpPr/>
              <p:nvPr/>
            </p:nvSpPr>
            <p:spPr>
              <a:xfrm>
                <a:off x="13658128" y="0"/>
                <a:ext cx="3414532" cy="685800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2EB183-9A0C-28B5-3DD8-AFD5612507E4}"/>
                  </a:ext>
                </a:extLst>
              </p:cNvPr>
              <p:cNvSpPr txBox="1"/>
              <p:nvPr/>
            </p:nvSpPr>
            <p:spPr>
              <a:xfrm>
                <a:off x="3444240" y="1800413"/>
                <a:ext cx="3414532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/>
                  <a:t>Best model: </a:t>
                </a:r>
                <a:r>
                  <a:rPr lang="en-IN" sz="2800" dirty="0"/>
                  <a:t>Random forest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800" dirty="0"/>
                  <a:t>algorithm outperformed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800" dirty="0"/>
                  <a:t>others.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ADB52-C406-1DFF-500D-BF15B241D46F}"/>
                  </a:ext>
                </a:extLst>
              </p:cNvPr>
              <p:cNvSpPr txBox="1"/>
              <p:nvPr/>
            </p:nvSpPr>
            <p:spPr>
              <a:xfrm>
                <a:off x="6736080" y="1800413"/>
                <a:ext cx="3644676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/>
                  <a:t>Justification: </a:t>
                </a:r>
                <a:r>
                  <a:rPr lang="en-IN" sz="2800" dirty="0"/>
                  <a:t>Higher accuracy and F1 score in identifying employees needing treatment.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136A3-1CD3-FDE6-2B07-8552FBA5A11A}"/>
                  </a:ext>
                </a:extLst>
              </p:cNvPr>
              <p:cNvSpPr txBox="1"/>
              <p:nvPr/>
            </p:nvSpPr>
            <p:spPr>
              <a:xfrm>
                <a:off x="10380756" y="1787266"/>
                <a:ext cx="3153908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>
                    <a:solidFill>
                      <a:schemeClr val="bg1"/>
                    </a:solidFill>
                  </a:rPr>
                  <a:t>Random forest's strength: </a:t>
                </a:r>
                <a:r>
                  <a:rPr lang="en-IN" sz="2800" dirty="0">
                    <a:solidFill>
                      <a:schemeClr val="bg1"/>
                    </a:solidFill>
                  </a:rPr>
                  <a:t>Handling complex patterns and avoiding overfitting.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61AD85-D57D-D729-6ED6-5AA3370DF20B}"/>
                  </a:ext>
                </a:extLst>
              </p:cNvPr>
              <p:cNvSpPr txBox="1"/>
              <p:nvPr/>
            </p:nvSpPr>
            <p:spPr>
              <a:xfrm>
                <a:off x="13765580" y="965954"/>
                <a:ext cx="3140984" cy="519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>
                    <a:solidFill>
                      <a:schemeClr val="bg1"/>
                    </a:solidFill>
                  </a:rPr>
                  <a:t>Conclusion:</a:t>
                </a:r>
                <a:r>
                  <a:rPr lang="en-IN" sz="2800" dirty="0">
                    <a:solidFill>
                      <a:schemeClr val="bg1"/>
                    </a:solidFill>
                  </a:rPr>
                  <a:t> Random forest model effectively identified employees requiring treatment, improving their well-being.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7E9422-25D7-2D67-E139-3BADE1D1B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3596" y="-13147"/>
              <a:ext cx="5362938" cy="6858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56B6B-F485-E30E-749F-C5BE548E4D47}"/>
              </a:ext>
            </a:extLst>
          </p:cNvPr>
          <p:cNvGrpSpPr/>
          <p:nvPr/>
        </p:nvGrpSpPr>
        <p:grpSpPr>
          <a:xfrm>
            <a:off x="-929641" y="0"/>
            <a:ext cx="5362938" cy="6858000"/>
            <a:chOff x="-929641" y="0"/>
            <a:chExt cx="5362938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89F75F-2FBF-A62B-57BC-63E46FAB19B9}"/>
                </a:ext>
              </a:extLst>
            </p:cNvPr>
            <p:cNvGrpSpPr/>
            <p:nvPr/>
          </p:nvGrpSpPr>
          <p:grpSpPr>
            <a:xfrm>
              <a:off x="0" y="0"/>
              <a:ext cx="3414532" cy="6858000"/>
              <a:chOff x="0" y="0"/>
              <a:chExt cx="3414532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3C3122-3630-E683-77F1-3EF05911E240}"/>
                  </a:ext>
                </a:extLst>
              </p:cNvPr>
              <p:cNvSpPr/>
              <p:nvPr/>
            </p:nvSpPr>
            <p:spPr>
              <a:xfrm>
                <a:off x="0" y="135037"/>
                <a:ext cx="3414532" cy="6722963"/>
              </a:xfrm>
              <a:prstGeom prst="rect">
                <a:avLst/>
              </a:prstGeom>
              <a:blipFill>
                <a:blip r:embed="rId3"/>
                <a:stretch>
                  <a:fillRect l="-8000" t="39000" r="-2000" b="-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D3069B-FEFC-F352-8806-4C12F6070EA6}"/>
                  </a:ext>
                </a:extLst>
              </p:cNvPr>
              <p:cNvSpPr/>
              <p:nvPr/>
            </p:nvSpPr>
            <p:spPr>
              <a:xfrm>
                <a:off x="0" y="0"/>
                <a:ext cx="3414532" cy="277749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966279-7F40-0DED-85A4-E73F2CB43BA8}"/>
                </a:ext>
              </a:extLst>
            </p:cNvPr>
            <p:cNvSpPr txBox="1"/>
            <p:nvPr/>
          </p:nvSpPr>
          <p:spPr>
            <a:xfrm>
              <a:off x="-929641" y="646837"/>
              <a:ext cx="536293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Best model </a:t>
              </a:r>
            </a:p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justification and </a:t>
              </a:r>
            </a:p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conclusion</a:t>
              </a:r>
              <a:endParaRPr lang="en-IN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0669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00">
        <p159:morph option="byObject"/>
      </p:transition>
    </mc:Choice>
    <mc:Fallback>
      <p:transition spd="slow" advTm="1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BE36FC2-6017-1A8C-8758-60332C9E97F4}"/>
              </a:ext>
            </a:extLst>
          </p:cNvPr>
          <p:cNvGrpSpPr/>
          <p:nvPr/>
        </p:nvGrpSpPr>
        <p:grpSpPr>
          <a:xfrm>
            <a:off x="-6843532" y="-13147"/>
            <a:ext cx="19021066" cy="6871147"/>
            <a:chOff x="-3414532" y="-13147"/>
            <a:chExt cx="19021066" cy="687114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2399859-6F88-2860-140F-3AF29E3690C7}"/>
                </a:ext>
              </a:extLst>
            </p:cNvPr>
            <p:cNvGrpSpPr/>
            <p:nvPr/>
          </p:nvGrpSpPr>
          <p:grpSpPr>
            <a:xfrm>
              <a:off x="-3414532" y="0"/>
              <a:ext cx="13658128" cy="6858000"/>
              <a:chOff x="3414532" y="0"/>
              <a:chExt cx="13658128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477356-1BAE-377D-D850-C545EA7FCA61}"/>
                  </a:ext>
                </a:extLst>
              </p:cNvPr>
              <p:cNvSpPr/>
              <p:nvPr/>
            </p:nvSpPr>
            <p:spPr>
              <a:xfrm>
                <a:off x="3414532" y="0"/>
                <a:ext cx="3414532" cy="68580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478DB7-91C8-E5D2-E572-EDABC99E2857}"/>
                  </a:ext>
                </a:extLst>
              </p:cNvPr>
              <p:cNvSpPr/>
              <p:nvPr/>
            </p:nvSpPr>
            <p:spPr>
              <a:xfrm>
                <a:off x="6829064" y="0"/>
                <a:ext cx="3414532" cy="68580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0BF16EE-109C-A4B2-65E2-9DC8854893D2}"/>
                  </a:ext>
                </a:extLst>
              </p:cNvPr>
              <p:cNvSpPr/>
              <p:nvPr/>
            </p:nvSpPr>
            <p:spPr>
              <a:xfrm>
                <a:off x="10243596" y="0"/>
                <a:ext cx="3414532" cy="685800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326FAF-A064-C94F-D536-C9B07D604EAB}"/>
                  </a:ext>
                </a:extLst>
              </p:cNvPr>
              <p:cNvSpPr/>
              <p:nvPr/>
            </p:nvSpPr>
            <p:spPr>
              <a:xfrm>
                <a:off x="13658128" y="0"/>
                <a:ext cx="3414532" cy="685800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2EB183-9A0C-28B5-3DD8-AFD5612507E4}"/>
                  </a:ext>
                </a:extLst>
              </p:cNvPr>
              <p:cNvSpPr txBox="1"/>
              <p:nvPr/>
            </p:nvSpPr>
            <p:spPr>
              <a:xfrm>
                <a:off x="3444240" y="1800413"/>
                <a:ext cx="3414532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/>
                  <a:t>Best model: </a:t>
                </a:r>
                <a:r>
                  <a:rPr lang="en-IN" sz="2800" dirty="0"/>
                  <a:t>Random forest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800" dirty="0"/>
                  <a:t>algorithm outperformed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800" dirty="0"/>
                  <a:t>others.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ADB52-C406-1DFF-500D-BF15B241D46F}"/>
                  </a:ext>
                </a:extLst>
              </p:cNvPr>
              <p:cNvSpPr txBox="1"/>
              <p:nvPr/>
            </p:nvSpPr>
            <p:spPr>
              <a:xfrm>
                <a:off x="6736080" y="1800413"/>
                <a:ext cx="3644676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/>
                  <a:t>Justification: </a:t>
                </a:r>
                <a:r>
                  <a:rPr lang="en-IN" sz="2800" dirty="0"/>
                  <a:t>Higher accuracy and F1 score in identifying employees needing treatment.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136A3-1CD3-FDE6-2B07-8552FBA5A11A}"/>
                  </a:ext>
                </a:extLst>
              </p:cNvPr>
              <p:cNvSpPr txBox="1"/>
              <p:nvPr/>
            </p:nvSpPr>
            <p:spPr>
              <a:xfrm>
                <a:off x="10380756" y="1787266"/>
                <a:ext cx="3153908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>
                    <a:solidFill>
                      <a:schemeClr val="bg1"/>
                    </a:solidFill>
                  </a:rPr>
                  <a:t>Random forest's strength: </a:t>
                </a:r>
                <a:r>
                  <a:rPr lang="en-IN" sz="2800" dirty="0">
                    <a:solidFill>
                      <a:schemeClr val="bg1"/>
                    </a:solidFill>
                  </a:rPr>
                  <a:t>Handling complex patterns and avoiding overfitting.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61AD85-D57D-D729-6ED6-5AA3370DF20B}"/>
                  </a:ext>
                </a:extLst>
              </p:cNvPr>
              <p:cNvSpPr txBox="1"/>
              <p:nvPr/>
            </p:nvSpPr>
            <p:spPr>
              <a:xfrm>
                <a:off x="13765580" y="965954"/>
                <a:ext cx="3140984" cy="519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>
                    <a:solidFill>
                      <a:schemeClr val="bg1"/>
                    </a:solidFill>
                  </a:rPr>
                  <a:t>Conclusion:</a:t>
                </a:r>
                <a:r>
                  <a:rPr lang="en-IN" sz="2800" dirty="0">
                    <a:solidFill>
                      <a:schemeClr val="bg1"/>
                    </a:solidFill>
                  </a:rPr>
                  <a:t> Random forest model effectively identified employees requiring treatment, improving their well-being.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A83154-B0B5-5ADE-6C1C-50974E197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3596" y="-13147"/>
              <a:ext cx="5362938" cy="6858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56B6B-F485-E30E-749F-C5BE548E4D47}"/>
              </a:ext>
            </a:extLst>
          </p:cNvPr>
          <p:cNvGrpSpPr/>
          <p:nvPr/>
        </p:nvGrpSpPr>
        <p:grpSpPr>
          <a:xfrm>
            <a:off x="-929641" y="0"/>
            <a:ext cx="5362938" cy="6858000"/>
            <a:chOff x="-929641" y="0"/>
            <a:chExt cx="5362938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89F75F-2FBF-A62B-57BC-63E46FAB19B9}"/>
                </a:ext>
              </a:extLst>
            </p:cNvPr>
            <p:cNvGrpSpPr/>
            <p:nvPr/>
          </p:nvGrpSpPr>
          <p:grpSpPr>
            <a:xfrm>
              <a:off x="0" y="0"/>
              <a:ext cx="3414532" cy="6858000"/>
              <a:chOff x="0" y="0"/>
              <a:chExt cx="3414532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3C3122-3630-E683-77F1-3EF05911E240}"/>
                  </a:ext>
                </a:extLst>
              </p:cNvPr>
              <p:cNvSpPr/>
              <p:nvPr/>
            </p:nvSpPr>
            <p:spPr>
              <a:xfrm>
                <a:off x="0" y="135037"/>
                <a:ext cx="3414532" cy="6722963"/>
              </a:xfrm>
              <a:prstGeom prst="rect">
                <a:avLst/>
              </a:prstGeom>
              <a:blipFill>
                <a:blip r:embed="rId3"/>
                <a:stretch>
                  <a:fillRect l="-8000" t="39000" r="-2000" b="-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D3069B-FEFC-F352-8806-4C12F6070EA6}"/>
                  </a:ext>
                </a:extLst>
              </p:cNvPr>
              <p:cNvSpPr/>
              <p:nvPr/>
            </p:nvSpPr>
            <p:spPr>
              <a:xfrm>
                <a:off x="0" y="0"/>
                <a:ext cx="3414532" cy="276606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966279-7F40-0DED-85A4-E73F2CB43BA8}"/>
                </a:ext>
              </a:extLst>
            </p:cNvPr>
            <p:cNvSpPr txBox="1"/>
            <p:nvPr/>
          </p:nvSpPr>
          <p:spPr>
            <a:xfrm>
              <a:off x="-929641" y="646837"/>
              <a:ext cx="536293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Best model </a:t>
              </a:r>
            </a:p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justification and </a:t>
              </a:r>
            </a:p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conclusion</a:t>
              </a:r>
              <a:endParaRPr lang="en-IN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10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8204941-C2D8-EC24-114C-746D11463694}"/>
              </a:ext>
            </a:extLst>
          </p:cNvPr>
          <p:cNvGrpSpPr/>
          <p:nvPr/>
        </p:nvGrpSpPr>
        <p:grpSpPr>
          <a:xfrm>
            <a:off x="2590563" y="0"/>
            <a:ext cx="6096474" cy="6858000"/>
            <a:chOff x="7619526" y="0"/>
            <a:chExt cx="6096474" cy="6858000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936033E4-AE8E-84E6-695C-F7F0E22387B3}"/>
                </a:ext>
              </a:extLst>
            </p:cNvPr>
            <p:cNvSpPr/>
            <p:nvPr/>
          </p:nvSpPr>
          <p:spPr>
            <a:xfrm>
              <a:off x="7619526" y="0"/>
              <a:ext cx="6096474" cy="6858000"/>
            </a:xfrm>
            <a:prstGeom prst="parallelogram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3933EB-7839-1BC9-13E9-459A6E9D8EED}"/>
                </a:ext>
              </a:extLst>
            </p:cNvPr>
            <p:cNvSpPr txBox="1"/>
            <p:nvPr/>
          </p:nvSpPr>
          <p:spPr>
            <a:xfrm>
              <a:off x="8742769" y="1587451"/>
              <a:ext cx="3456237" cy="3373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>
                      <a:lumMod val="95000"/>
                    </a:schemeClr>
                  </a:solidFill>
                </a:rPr>
                <a:t>Hyperparameter tuning: Required substantial resources and time.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>
                      <a:lumMod val="95000"/>
                    </a:schemeClr>
                  </a:solidFill>
                </a:rPr>
                <a:t>Overcoming challenges: Implemented effective techniques for data cleaning and encoding.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>
                      <a:lumMod val="95000"/>
                    </a:schemeClr>
                  </a:solidFill>
                </a:rPr>
                <a:t>Successful solution delivery.</a:t>
              </a:r>
            </a:p>
          </p:txBody>
        </p:sp>
      </p:grpSp>
      <p:sp useBgFill="1">
        <p:nvSpPr>
          <p:cNvPr id="12" name="Parallelogram 11">
            <a:extLst>
              <a:ext uri="{FF2B5EF4-FFF2-40B4-BE49-F238E27FC236}">
                <a16:creationId xmlns:a16="http://schemas.microsoft.com/office/drawing/2014/main" id="{6C24DC70-C76B-1E83-25DD-360071CB0D2E}"/>
              </a:ext>
            </a:extLst>
          </p:cNvPr>
          <p:cNvSpPr/>
          <p:nvPr/>
        </p:nvSpPr>
        <p:spPr>
          <a:xfrm>
            <a:off x="2590563" y="0"/>
            <a:ext cx="6096474" cy="6858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C30ED4-62B8-F82F-A6C3-A022BA8661C4}"/>
              </a:ext>
            </a:extLst>
          </p:cNvPr>
          <p:cNvGrpSpPr/>
          <p:nvPr/>
        </p:nvGrpSpPr>
        <p:grpSpPr>
          <a:xfrm>
            <a:off x="2331720" y="0"/>
            <a:ext cx="6614160" cy="6858000"/>
            <a:chOff x="-1539433" y="0"/>
            <a:chExt cx="6096474" cy="6858000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AAF4F66-2892-519F-4E46-428853A6447C}"/>
                </a:ext>
              </a:extLst>
            </p:cNvPr>
            <p:cNvSpPr/>
            <p:nvPr/>
          </p:nvSpPr>
          <p:spPr>
            <a:xfrm>
              <a:off x="-1539433" y="0"/>
              <a:ext cx="6096474" cy="6858000"/>
            </a:xfrm>
            <a:prstGeom prst="parallelogram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D11C9F-01AD-2E08-46F5-7727989A17B9}"/>
                </a:ext>
              </a:extLst>
            </p:cNvPr>
            <p:cNvSpPr txBox="1"/>
            <p:nvPr/>
          </p:nvSpPr>
          <p:spPr>
            <a:xfrm>
              <a:off x="454300" y="1587451"/>
              <a:ext cx="2971805" cy="42043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/>
                  </a:solidFill>
                </a:rPr>
                <a:t>Challenges: Data cleaning and encoding posed difficulties.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/>
                  </a:solidFill>
                </a:rPr>
                <a:t>Data cleaning: Handling missing values and outliers.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/>
                  </a:solidFill>
                </a:rPr>
                <a:t>Encoding: Representing categorical features numerically.</a:t>
              </a:r>
            </a:p>
            <a:p>
              <a:pPr>
                <a:lnSpc>
                  <a:spcPct val="150000"/>
                </a:lnSpc>
              </a:pP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A286CB-8DDF-061F-26F1-9B8E56A68036}"/>
                </a:ext>
              </a:extLst>
            </p:cNvPr>
            <p:cNvSpPr txBox="1"/>
            <p:nvPr/>
          </p:nvSpPr>
          <p:spPr>
            <a:xfrm>
              <a:off x="546898" y="481418"/>
              <a:ext cx="34232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IN" sz="3200" b="1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Challenges faced</a:t>
              </a:r>
              <a:endParaRPr lang="en-IN" sz="3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93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8204941-C2D8-EC24-114C-746D11463694}"/>
              </a:ext>
            </a:extLst>
          </p:cNvPr>
          <p:cNvGrpSpPr/>
          <p:nvPr/>
        </p:nvGrpSpPr>
        <p:grpSpPr>
          <a:xfrm>
            <a:off x="7627242" y="0"/>
            <a:ext cx="6096474" cy="6858000"/>
            <a:chOff x="7619526" y="0"/>
            <a:chExt cx="6096474" cy="6858000"/>
          </a:xfrm>
        </p:grpSpPr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936033E4-AE8E-84E6-695C-F7F0E22387B3}"/>
                </a:ext>
              </a:extLst>
            </p:cNvPr>
            <p:cNvSpPr/>
            <p:nvPr/>
          </p:nvSpPr>
          <p:spPr>
            <a:xfrm>
              <a:off x="7619526" y="0"/>
              <a:ext cx="6096474" cy="6858000"/>
            </a:xfrm>
            <a:prstGeom prst="parallelogram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3933EB-7839-1BC9-13E9-459A6E9D8EED}"/>
                </a:ext>
              </a:extLst>
            </p:cNvPr>
            <p:cNvSpPr txBox="1"/>
            <p:nvPr/>
          </p:nvSpPr>
          <p:spPr>
            <a:xfrm>
              <a:off x="8742769" y="1587451"/>
              <a:ext cx="3456237" cy="33733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>
                      <a:lumMod val="95000"/>
                    </a:schemeClr>
                  </a:solidFill>
                </a:rPr>
                <a:t>Hyperparameter tuning: Required substantial resources and time.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>
                      <a:lumMod val="95000"/>
                    </a:schemeClr>
                  </a:solidFill>
                </a:rPr>
                <a:t>Overcoming challenges: Implemented effective techniques for data cleaning and encoding.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>
                      <a:lumMod val="95000"/>
                    </a:schemeClr>
                  </a:solidFill>
                </a:rPr>
                <a:t>Successful solution delivery.</a:t>
              </a:r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C24DC70-C76B-1E83-25DD-360071CB0D2E}"/>
              </a:ext>
            </a:extLst>
          </p:cNvPr>
          <p:cNvSpPr/>
          <p:nvPr/>
        </p:nvSpPr>
        <p:spPr>
          <a:xfrm>
            <a:off x="3047763" y="0"/>
            <a:ext cx="6096474" cy="6858000"/>
          </a:xfrm>
          <a:prstGeom prst="parallelogram">
            <a:avLst/>
          </a:prstGeom>
          <a:blipFill dpi="0" rotWithShape="1">
            <a:blip r:embed="rId2"/>
            <a:srcRect/>
            <a:stretch>
              <a:fillRect l="-1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C30ED4-62B8-F82F-A6C3-A022BA8661C4}"/>
              </a:ext>
            </a:extLst>
          </p:cNvPr>
          <p:cNvGrpSpPr/>
          <p:nvPr/>
        </p:nvGrpSpPr>
        <p:grpSpPr>
          <a:xfrm>
            <a:off x="-1531717" y="0"/>
            <a:ext cx="6096474" cy="6858000"/>
            <a:chOff x="-1539433" y="0"/>
            <a:chExt cx="6096474" cy="6858000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AAF4F66-2892-519F-4E46-428853A6447C}"/>
                </a:ext>
              </a:extLst>
            </p:cNvPr>
            <p:cNvSpPr/>
            <p:nvPr/>
          </p:nvSpPr>
          <p:spPr>
            <a:xfrm>
              <a:off x="-1539433" y="0"/>
              <a:ext cx="6096474" cy="6858000"/>
            </a:xfrm>
            <a:prstGeom prst="parallelogram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D11C9F-01AD-2E08-46F5-7727989A17B9}"/>
                </a:ext>
              </a:extLst>
            </p:cNvPr>
            <p:cNvSpPr txBox="1"/>
            <p:nvPr/>
          </p:nvSpPr>
          <p:spPr>
            <a:xfrm>
              <a:off x="454300" y="1587451"/>
              <a:ext cx="2971805" cy="42043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/>
                  </a:solidFill>
                </a:rPr>
                <a:t>Challenges: Data cleaning and encoding posed difficulties.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/>
                  </a:solidFill>
                </a:rPr>
                <a:t>Data cleaning: Handling missing values and outliers.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IN" dirty="0">
                  <a:solidFill>
                    <a:schemeClr val="bg1"/>
                  </a:solidFill>
                </a:rPr>
                <a:t>Encoding: Representing categorical features numerically.</a:t>
              </a:r>
            </a:p>
            <a:p>
              <a:pPr>
                <a:lnSpc>
                  <a:spcPct val="150000"/>
                </a:lnSpc>
              </a:pP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A286CB-8DDF-061F-26F1-9B8E56A68036}"/>
                </a:ext>
              </a:extLst>
            </p:cNvPr>
            <p:cNvSpPr txBox="1"/>
            <p:nvPr/>
          </p:nvSpPr>
          <p:spPr>
            <a:xfrm>
              <a:off x="546898" y="481418"/>
              <a:ext cx="34232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IN" sz="3200" b="1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Challenges faced</a:t>
              </a:r>
              <a:endParaRPr lang="en-IN" sz="3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40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8F7EAF-860D-0A43-24E7-5EE907B9CCC4}"/>
              </a:ext>
            </a:extLst>
          </p:cNvPr>
          <p:cNvSpPr/>
          <p:nvPr/>
        </p:nvSpPr>
        <p:spPr>
          <a:xfrm>
            <a:off x="-1" y="1188720"/>
            <a:ext cx="11171583" cy="5669280"/>
          </a:xfrm>
          <a:prstGeom prst="rect">
            <a:avLst/>
          </a:prstGeom>
          <a:solidFill>
            <a:srgbClr val="0BD3B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4FEB5-C3BC-6009-7362-99F24792DD0C}"/>
              </a:ext>
            </a:extLst>
          </p:cNvPr>
          <p:cNvSpPr/>
          <p:nvPr/>
        </p:nvSpPr>
        <p:spPr>
          <a:xfrm>
            <a:off x="1020417" y="-30480"/>
            <a:ext cx="11171583" cy="5638800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3F309-4E21-6573-C6B6-4A4F743AE694}"/>
              </a:ext>
            </a:extLst>
          </p:cNvPr>
          <p:cNvSpPr txBox="1"/>
          <p:nvPr/>
        </p:nvSpPr>
        <p:spPr>
          <a:xfrm>
            <a:off x="1722120" y="16362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insights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8DE1B-4837-F7D3-BE1E-A6F1886E8490}"/>
              </a:ext>
            </a:extLst>
          </p:cNvPr>
          <p:cNvSpPr/>
          <p:nvPr/>
        </p:nvSpPr>
        <p:spPr>
          <a:xfrm>
            <a:off x="1020417" y="1188720"/>
            <a:ext cx="10151165" cy="4419600"/>
          </a:xfrm>
          <a:prstGeom prst="rect">
            <a:avLst/>
          </a:prstGeom>
          <a:solidFill>
            <a:schemeClr val="accent5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BF25D-DD16-A020-4665-4CB9CC334E0D}"/>
              </a:ext>
            </a:extLst>
          </p:cNvPr>
          <p:cNvSpPr txBox="1"/>
          <p:nvPr/>
        </p:nvSpPr>
        <p:spPr>
          <a:xfrm>
            <a:off x="1539240" y="1539018"/>
            <a:ext cx="9387840" cy="3495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Business insights: Identifying employees in need of treatment.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Proactive approach: Targeted programs for employee well-being.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Creating a healthier work environment.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Increased productivity through employee support.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Decreased absenteeism and improved job satisfaction.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solidFill>
                  <a:schemeClr val="bg1"/>
                </a:solidFill>
              </a:rPr>
              <a:t>Positive work atmosphere.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6B5CA-E62A-A5F5-A29D-B98F6B44D793}"/>
              </a:ext>
            </a:extLst>
          </p:cNvPr>
          <p:cNvSpPr/>
          <p:nvPr/>
        </p:nvSpPr>
        <p:spPr>
          <a:xfrm>
            <a:off x="118796" y="5802422"/>
            <a:ext cx="32066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616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1541CD-9F4A-B4D3-107A-4AE04251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D261568-21A0-3117-B55E-97144E65332B}"/>
              </a:ext>
            </a:extLst>
          </p:cNvPr>
          <p:cNvGrpSpPr/>
          <p:nvPr/>
        </p:nvGrpSpPr>
        <p:grpSpPr>
          <a:xfrm>
            <a:off x="2004349" y="0"/>
            <a:ext cx="8183302" cy="794263"/>
            <a:chOff x="1805650" y="340058"/>
            <a:chExt cx="8183302" cy="794263"/>
          </a:xfrm>
        </p:grpSpPr>
        <p:sp>
          <p:nvSpPr>
            <p:cNvPr id="9" name="Rectangle: Beveled 8">
              <a:extLst>
                <a:ext uri="{FF2B5EF4-FFF2-40B4-BE49-F238E27FC236}">
                  <a16:creationId xmlns:a16="http://schemas.microsoft.com/office/drawing/2014/main" id="{6E937D58-8EAE-FF28-A9C7-1C56AAFC552E}"/>
                </a:ext>
              </a:extLst>
            </p:cNvPr>
            <p:cNvSpPr/>
            <p:nvPr/>
          </p:nvSpPr>
          <p:spPr>
            <a:xfrm>
              <a:off x="1805650" y="340058"/>
              <a:ext cx="8183302" cy="794263"/>
            </a:xfrm>
            <a:prstGeom prst="bevel">
              <a:avLst/>
            </a:prstGeom>
            <a:solidFill>
              <a:schemeClr val="accent6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D7832D-BA35-8537-DCD4-93198EB31BDB}"/>
                </a:ext>
              </a:extLst>
            </p:cNvPr>
            <p:cNvSpPr txBox="1"/>
            <p:nvPr/>
          </p:nvSpPr>
          <p:spPr>
            <a:xfrm>
              <a:off x="2511707" y="444801"/>
              <a:ext cx="713232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b="1" i="0" dirty="0">
                  <a:solidFill>
                    <a:schemeClr val="bg1"/>
                  </a:solidFill>
                  <a:effectLst/>
                </a:rPr>
                <a:t>Understanding the Problem Statement</a:t>
              </a:r>
              <a:endParaRPr lang="en-IN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5AD73F-AC44-1826-B855-8E34D33DBB5D}"/>
              </a:ext>
            </a:extLst>
          </p:cNvPr>
          <p:cNvGrpSpPr/>
          <p:nvPr/>
        </p:nvGrpSpPr>
        <p:grpSpPr>
          <a:xfrm>
            <a:off x="-7779077" y="-398585"/>
            <a:ext cx="6794339" cy="794263"/>
            <a:chOff x="1805650" y="340058"/>
            <a:chExt cx="8183302" cy="794263"/>
          </a:xfrm>
        </p:grpSpPr>
        <p:sp>
          <p:nvSpPr>
            <p:cNvPr id="14" name="Rectangle: Beveled 13">
              <a:extLst>
                <a:ext uri="{FF2B5EF4-FFF2-40B4-BE49-F238E27FC236}">
                  <a16:creationId xmlns:a16="http://schemas.microsoft.com/office/drawing/2014/main" id="{E3F3F75A-9D57-0369-3E5C-99AD91827B0B}"/>
                </a:ext>
              </a:extLst>
            </p:cNvPr>
            <p:cNvSpPr/>
            <p:nvPr/>
          </p:nvSpPr>
          <p:spPr>
            <a:xfrm>
              <a:off x="1805650" y="340058"/>
              <a:ext cx="8183302" cy="794263"/>
            </a:xfrm>
            <a:prstGeom prst="bevel">
              <a:avLst/>
            </a:prstGeom>
            <a:solidFill>
              <a:schemeClr val="accent6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A73DCA-7433-4BAC-F21E-85936BB09C47}"/>
                </a:ext>
              </a:extLst>
            </p:cNvPr>
            <p:cNvSpPr txBox="1"/>
            <p:nvPr/>
          </p:nvSpPr>
          <p:spPr>
            <a:xfrm>
              <a:off x="2511707" y="444801"/>
              <a:ext cx="71323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b="1" i="0" dirty="0">
                  <a:solidFill>
                    <a:schemeClr val="bg1"/>
                  </a:solidFill>
                  <a:effectLst/>
                </a:rPr>
                <a:t>Understanding the Problem Statement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00D47-C201-C312-F0C4-2FB52F892137}"/>
              </a:ext>
            </a:extLst>
          </p:cNvPr>
          <p:cNvSpPr/>
          <p:nvPr/>
        </p:nvSpPr>
        <p:spPr>
          <a:xfrm>
            <a:off x="-1066799" y="-398585"/>
            <a:ext cx="656492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FA6FA1-1481-EBC3-EE28-88C4CBD657FC}"/>
              </a:ext>
            </a:extLst>
          </p:cNvPr>
          <p:cNvSpPr txBox="1"/>
          <p:nvPr/>
        </p:nvSpPr>
        <p:spPr>
          <a:xfrm>
            <a:off x="13176738" y="589321"/>
            <a:ext cx="9788768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Company: 	</a:t>
            </a:r>
            <a:r>
              <a:rPr lang="en-US" dirty="0">
                <a:solidFill>
                  <a:schemeClr val="tx1"/>
                </a:solidFill>
              </a:rPr>
              <a:t>XYZ Technical Solutions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Situation: 	</a:t>
            </a:r>
            <a:r>
              <a:rPr lang="en-US" dirty="0">
                <a:solidFill>
                  <a:schemeClr val="tx1"/>
                </a:solidFill>
              </a:rPr>
              <a:t>Lost an important employee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Concern: 	</a:t>
            </a:r>
            <a:r>
              <a:rPr lang="en-US" dirty="0">
                <a:solidFill>
                  <a:schemeClr val="tx1"/>
                </a:solidFill>
              </a:rPr>
              <a:t>Deeply concerned about the health and well-being of  			remaining employees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Responsibility: </a:t>
            </a:r>
            <a:r>
              <a:rPr lang="en-US" dirty="0">
                <a:solidFill>
                  <a:schemeClr val="tx1"/>
                </a:solidFill>
              </a:rPr>
              <a:t>Developing a predictive model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Objective: 	</a:t>
            </a:r>
            <a:r>
              <a:rPr lang="en-US" dirty="0">
                <a:solidFill>
                  <a:schemeClr val="tx1"/>
                </a:solidFill>
              </a:rPr>
              <a:t>Identify employees who require medical treatment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Goal: 		</a:t>
            </a:r>
            <a:r>
              <a:rPr lang="en-US" dirty="0">
                <a:solidFill>
                  <a:schemeClr val="tx1"/>
                </a:solidFill>
              </a:rPr>
              <a:t>Understand factors affecting employee health and well-			being and design targeted wellness programs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Purpose:</a:t>
            </a:r>
            <a:r>
              <a:rPr lang="en-US" dirty="0">
                <a:solidFill>
                  <a:schemeClr val="tx1"/>
                </a:solidFill>
              </a:rPr>
              <a:t> 	Improve employee health and productivity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41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1541CD-9F4A-B4D3-107A-4AE04251E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1B0302-58F0-30F0-167E-F923B68C8D64}"/>
              </a:ext>
            </a:extLst>
          </p:cNvPr>
          <p:cNvGrpSpPr/>
          <p:nvPr/>
        </p:nvGrpSpPr>
        <p:grpSpPr>
          <a:xfrm>
            <a:off x="0" y="0"/>
            <a:ext cx="7558268" cy="6858000"/>
            <a:chOff x="0" y="0"/>
            <a:chExt cx="6794339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6B4801-6A4E-77A4-52DE-AC50CCC3B19A}"/>
                </a:ext>
              </a:extLst>
            </p:cNvPr>
            <p:cNvSpPr/>
            <p:nvPr/>
          </p:nvSpPr>
          <p:spPr>
            <a:xfrm>
              <a:off x="0" y="0"/>
              <a:ext cx="6794339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tx1"/>
                </a:solidFill>
              </a:endParaRPr>
            </a:p>
            <a:p>
              <a:pPr algn="just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261568-21A0-3117-B55E-97144E65332B}"/>
                </a:ext>
              </a:extLst>
            </p:cNvPr>
            <p:cNvGrpSpPr/>
            <p:nvPr/>
          </p:nvGrpSpPr>
          <p:grpSpPr>
            <a:xfrm>
              <a:off x="0" y="0"/>
              <a:ext cx="6794339" cy="794263"/>
              <a:chOff x="1805650" y="340058"/>
              <a:chExt cx="8183302" cy="794263"/>
            </a:xfrm>
          </p:grpSpPr>
          <p:sp>
            <p:nvSpPr>
              <p:cNvPr id="9" name="Rectangle: Beveled 8">
                <a:extLst>
                  <a:ext uri="{FF2B5EF4-FFF2-40B4-BE49-F238E27FC236}">
                    <a16:creationId xmlns:a16="http://schemas.microsoft.com/office/drawing/2014/main" id="{6E937D58-8EAE-FF28-A9C7-1C56AAFC552E}"/>
                  </a:ext>
                </a:extLst>
              </p:cNvPr>
              <p:cNvSpPr/>
              <p:nvPr/>
            </p:nvSpPr>
            <p:spPr>
              <a:xfrm>
                <a:off x="1805650" y="340058"/>
                <a:ext cx="8183302" cy="794263"/>
              </a:xfrm>
              <a:prstGeom prst="bevel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D7832D-BA35-8537-DCD4-93198EB31BDB}"/>
                  </a:ext>
                </a:extLst>
              </p:cNvPr>
              <p:cNvSpPr txBox="1"/>
              <p:nvPr/>
            </p:nvSpPr>
            <p:spPr>
              <a:xfrm>
                <a:off x="2511707" y="444801"/>
                <a:ext cx="71323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i="0" dirty="0">
                    <a:solidFill>
                      <a:schemeClr val="bg1"/>
                    </a:solidFill>
                    <a:effectLst/>
                  </a:rPr>
                  <a:t>Understanding the Problem Statement</a:t>
                </a:r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21D6795-BE9D-2C01-6B40-BD8100092052}"/>
              </a:ext>
            </a:extLst>
          </p:cNvPr>
          <p:cNvSpPr txBox="1"/>
          <p:nvPr/>
        </p:nvSpPr>
        <p:spPr>
          <a:xfrm>
            <a:off x="275675" y="287239"/>
            <a:ext cx="8139119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Company       :- </a:t>
            </a:r>
            <a:r>
              <a:rPr lang="en-US" dirty="0"/>
              <a:t>XYZ Technical Solutions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Situation        :- </a:t>
            </a:r>
            <a:r>
              <a:rPr lang="en-US" dirty="0"/>
              <a:t>Lost an important employee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Concern         :- </a:t>
            </a:r>
            <a:r>
              <a:rPr lang="en-US" dirty="0"/>
              <a:t>Deeply concerned about the health and well-being of  			  remaining employees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Responsibility:- </a:t>
            </a:r>
            <a:r>
              <a:rPr lang="en-US" dirty="0"/>
              <a:t>Developing a predictive model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Objective        :- </a:t>
            </a:r>
            <a:r>
              <a:rPr lang="en-US" dirty="0"/>
              <a:t>Identify employees who require medical treatment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Goal                 :- </a:t>
            </a:r>
            <a:r>
              <a:rPr lang="en-US" dirty="0"/>
              <a:t>Understand factors affecting employee health and well-			   being and design targeted wellness programs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Purpose          :</a:t>
            </a:r>
            <a:r>
              <a:rPr lang="en-US" dirty="0"/>
              <a:t>- Improve employee health and productivity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39DDA9-474F-E648-4B24-8CC32401F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798" y="1147707"/>
            <a:ext cx="4324147" cy="4801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38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repeatCount="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5EFF28B-5EFD-88AF-D683-2D4EC4187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626E74-FF17-7CC8-DC14-F85A88B0DD8F}"/>
              </a:ext>
            </a:extLst>
          </p:cNvPr>
          <p:cNvSpPr txBox="1"/>
          <p:nvPr/>
        </p:nvSpPr>
        <p:spPr>
          <a:xfrm>
            <a:off x="4594907" y="594860"/>
            <a:ext cx="2815811" cy="1015663"/>
          </a:xfrm>
          <a:prstGeom prst="rect">
            <a:avLst/>
          </a:prstGeom>
          <a:noFill/>
        </p:spPr>
        <p:txBody>
          <a:bodyPr wrap="square">
            <a:prstTxWarp prst="textPlain">
              <a:avLst/>
            </a:prstTxWarp>
            <a:spAutoFit/>
          </a:bodyPr>
          <a:lstStyle/>
          <a:p>
            <a:pPr algn="ctr"/>
            <a:r>
              <a:rPr lang="en-IN" sz="6000" dirty="0"/>
              <a:t>Agenda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F1C310-40CE-F1F4-1005-E1F617362D9A}"/>
              </a:ext>
            </a:extLst>
          </p:cNvPr>
          <p:cNvGrpSpPr/>
          <p:nvPr/>
        </p:nvGrpSpPr>
        <p:grpSpPr>
          <a:xfrm>
            <a:off x="439857" y="2508006"/>
            <a:ext cx="11312286" cy="2561126"/>
            <a:chOff x="250802" y="1535733"/>
            <a:chExt cx="11312286" cy="2561126"/>
          </a:xfr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440691F-7CE0-FF9A-5634-346EB49B4D3C}"/>
                </a:ext>
              </a:extLst>
            </p:cNvPr>
            <p:cNvSpPr/>
            <p:nvPr/>
          </p:nvSpPr>
          <p:spPr>
            <a:xfrm>
              <a:off x="250802" y="2104373"/>
              <a:ext cx="1725567" cy="1365618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IN" dirty="0"/>
                <a:t>Descriptive Analysis</a:t>
              </a:r>
            </a:p>
          </p:txBody>
        </p:sp>
        <p:sp>
          <p:nvSpPr>
            <p:cNvPr id="7" name="Shape 6">
              <a:extLst>
                <a:ext uri="{FF2B5EF4-FFF2-40B4-BE49-F238E27FC236}">
                  <a16:creationId xmlns:a16="http://schemas.microsoft.com/office/drawing/2014/main" id="{560AEFC2-8574-AC2B-1C60-157D3890779E}"/>
                </a:ext>
              </a:extLst>
            </p:cNvPr>
            <p:cNvSpPr/>
            <p:nvPr/>
          </p:nvSpPr>
          <p:spPr>
            <a:xfrm>
              <a:off x="1114204" y="2342527"/>
              <a:ext cx="1754332" cy="1754332"/>
            </a:xfrm>
            <a:prstGeom prst="leftCircularArrow">
              <a:avLst>
                <a:gd name="adj1" fmla="val 2410"/>
                <a:gd name="adj2" fmla="val 291475"/>
                <a:gd name="adj3" fmla="val 1699260"/>
                <a:gd name="adj4" fmla="val 8656764"/>
                <a:gd name="adj5" fmla="val 2812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C3BEFC5-0E5D-6F38-4AB4-0D649DE28CC3}"/>
                </a:ext>
              </a:extLst>
            </p:cNvPr>
            <p:cNvSpPr/>
            <p:nvPr/>
          </p:nvSpPr>
          <p:spPr>
            <a:xfrm>
              <a:off x="775457" y="3119019"/>
              <a:ext cx="1081903" cy="586051"/>
            </a:xfrm>
            <a:custGeom>
              <a:avLst/>
              <a:gdLst>
                <a:gd name="connsiteX0" fmla="*/ 0 w 1081903"/>
                <a:gd name="connsiteY0" fmla="*/ 58605 h 586051"/>
                <a:gd name="connsiteX1" fmla="*/ 58605 w 1081903"/>
                <a:gd name="connsiteY1" fmla="*/ 0 h 586051"/>
                <a:gd name="connsiteX2" fmla="*/ 1023298 w 1081903"/>
                <a:gd name="connsiteY2" fmla="*/ 0 h 586051"/>
                <a:gd name="connsiteX3" fmla="*/ 1081903 w 1081903"/>
                <a:gd name="connsiteY3" fmla="*/ 58605 h 586051"/>
                <a:gd name="connsiteX4" fmla="*/ 1081903 w 1081903"/>
                <a:gd name="connsiteY4" fmla="*/ 527446 h 586051"/>
                <a:gd name="connsiteX5" fmla="*/ 1023298 w 1081903"/>
                <a:gd name="connsiteY5" fmla="*/ 586051 h 586051"/>
                <a:gd name="connsiteX6" fmla="*/ 58605 w 1081903"/>
                <a:gd name="connsiteY6" fmla="*/ 586051 h 586051"/>
                <a:gd name="connsiteX7" fmla="*/ 0 w 1081903"/>
                <a:gd name="connsiteY7" fmla="*/ 527446 h 586051"/>
                <a:gd name="connsiteX8" fmla="*/ 0 w 1081903"/>
                <a:gd name="connsiteY8" fmla="*/ 58605 h 58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1903" h="586051">
                  <a:moveTo>
                    <a:pt x="0" y="58605"/>
                  </a:moveTo>
                  <a:cubicBezTo>
                    <a:pt x="0" y="26238"/>
                    <a:pt x="26238" y="0"/>
                    <a:pt x="58605" y="0"/>
                  </a:cubicBezTo>
                  <a:lnTo>
                    <a:pt x="1023298" y="0"/>
                  </a:lnTo>
                  <a:cubicBezTo>
                    <a:pt x="1055665" y="0"/>
                    <a:pt x="1081903" y="26238"/>
                    <a:pt x="1081903" y="58605"/>
                  </a:cubicBezTo>
                  <a:lnTo>
                    <a:pt x="1081903" y="527446"/>
                  </a:lnTo>
                  <a:cubicBezTo>
                    <a:pt x="1081903" y="559813"/>
                    <a:pt x="1055665" y="586051"/>
                    <a:pt x="1023298" y="586051"/>
                  </a:cubicBezTo>
                  <a:lnTo>
                    <a:pt x="58605" y="586051"/>
                  </a:lnTo>
                  <a:cubicBezTo>
                    <a:pt x="26238" y="586051"/>
                    <a:pt x="0" y="559813"/>
                    <a:pt x="0" y="527446"/>
                  </a:cubicBezTo>
                  <a:lnTo>
                    <a:pt x="0" y="58605"/>
                  </a:lnTo>
                  <a:close/>
                </a:path>
              </a:pathLst>
            </a:cu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645" tIns="37485" rIns="47645" bIns="37485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EDA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28F91CA-FD45-5A5E-7F82-AE4C397962A2}"/>
                </a:ext>
              </a:extLst>
            </p:cNvPr>
            <p:cNvSpPr/>
            <p:nvPr/>
          </p:nvSpPr>
          <p:spPr>
            <a:xfrm>
              <a:off x="2148895" y="2279170"/>
              <a:ext cx="1652153" cy="123117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5">
                <a:hueOff val="-1351709"/>
                <a:satOff val="-3484"/>
                <a:lumOff val="-235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b" anchorCtr="1"/>
            <a:lstStyle/>
            <a:p>
              <a:pPr algn="ctr"/>
              <a:r>
                <a:rPr lang="en-IN" dirty="0"/>
                <a:t>Data Pre-processing</a:t>
              </a:r>
            </a:p>
          </p:txBody>
        </p:sp>
        <p:sp>
          <p:nvSpPr>
            <p:cNvPr id="10" name="Arrow: Circular 9">
              <a:extLst>
                <a:ext uri="{FF2B5EF4-FFF2-40B4-BE49-F238E27FC236}">
                  <a16:creationId xmlns:a16="http://schemas.microsoft.com/office/drawing/2014/main" id="{46CBC8C5-3CC0-DD04-5DE5-664FFFB2F638}"/>
                </a:ext>
              </a:extLst>
            </p:cNvPr>
            <p:cNvSpPr/>
            <p:nvPr/>
          </p:nvSpPr>
          <p:spPr>
            <a:xfrm>
              <a:off x="3004998" y="1552589"/>
              <a:ext cx="2029117" cy="2029117"/>
            </a:xfrm>
            <a:prstGeom prst="circularArrow">
              <a:avLst>
                <a:gd name="adj1" fmla="val 2084"/>
                <a:gd name="adj2" fmla="val 250117"/>
                <a:gd name="adj3" fmla="val 19704889"/>
                <a:gd name="adj4" fmla="val 12706027"/>
                <a:gd name="adj5" fmla="val 2431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689636"/>
                <a:satOff val="-4355"/>
                <a:lumOff val="-2941"/>
                <a:alphaOff val="0"/>
              </a:schemeClr>
            </a:fillRef>
            <a:effectRef idx="2">
              <a:schemeClr val="accent5">
                <a:hueOff val="-1689636"/>
                <a:satOff val="-4355"/>
                <a:lumOff val="-294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E033B9-F659-F53E-3EC1-96BDC484F4E2}"/>
                </a:ext>
              </a:extLst>
            </p:cNvPr>
            <p:cNvSpPr/>
            <p:nvPr/>
          </p:nvSpPr>
          <p:spPr>
            <a:xfrm>
              <a:off x="2371896" y="2057129"/>
              <a:ext cx="1648059" cy="569518"/>
            </a:xfrm>
            <a:custGeom>
              <a:avLst/>
              <a:gdLst>
                <a:gd name="connsiteX0" fmla="*/ 0 w 1648059"/>
                <a:gd name="connsiteY0" fmla="*/ 56952 h 569518"/>
                <a:gd name="connsiteX1" fmla="*/ 56952 w 1648059"/>
                <a:gd name="connsiteY1" fmla="*/ 0 h 569518"/>
                <a:gd name="connsiteX2" fmla="*/ 1591107 w 1648059"/>
                <a:gd name="connsiteY2" fmla="*/ 0 h 569518"/>
                <a:gd name="connsiteX3" fmla="*/ 1648059 w 1648059"/>
                <a:gd name="connsiteY3" fmla="*/ 56952 h 569518"/>
                <a:gd name="connsiteX4" fmla="*/ 1648059 w 1648059"/>
                <a:gd name="connsiteY4" fmla="*/ 512566 h 569518"/>
                <a:gd name="connsiteX5" fmla="*/ 1591107 w 1648059"/>
                <a:gd name="connsiteY5" fmla="*/ 569518 h 569518"/>
                <a:gd name="connsiteX6" fmla="*/ 56952 w 1648059"/>
                <a:gd name="connsiteY6" fmla="*/ 569518 h 569518"/>
                <a:gd name="connsiteX7" fmla="*/ 0 w 1648059"/>
                <a:gd name="connsiteY7" fmla="*/ 512566 h 569518"/>
                <a:gd name="connsiteX8" fmla="*/ 0 w 1648059"/>
                <a:gd name="connsiteY8" fmla="*/ 56952 h 56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8059" h="569518">
                  <a:moveTo>
                    <a:pt x="0" y="56952"/>
                  </a:moveTo>
                  <a:cubicBezTo>
                    <a:pt x="0" y="25498"/>
                    <a:pt x="25498" y="0"/>
                    <a:pt x="56952" y="0"/>
                  </a:cubicBezTo>
                  <a:lnTo>
                    <a:pt x="1591107" y="0"/>
                  </a:lnTo>
                  <a:cubicBezTo>
                    <a:pt x="1622561" y="0"/>
                    <a:pt x="1648059" y="25498"/>
                    <a:pt x="1648059" y="56952"/>
                  </a:cubicBezTo>
                  <a:lnTo>
                    <a:pt x="1648059" y="512566"/>
                  </a:lnTo>
                  <a:cubicBezTo>
                    <a:pt x="1648059" y="544020"/>
                    <a:pt x="1622561" y="569518"/>
                    <a:pt x="1591107" y="569518"/>
                  </a:cubicBezTo>
                  <a:lnTo>
                    <a:pt x="56952" y="569518"/>
                  </a:lnTo>
                  <a:cubicBezTo>
                    <a:pt x="25498" y="569518"/>
                    <a:pt x="0" y="544020"/>
                    <a:pt x="0" y="512566"/>
                  </a:cubicBezTo>
                  <a:lnTo>
                    <a:pt x="0" y="56952"/>
                  </a:lnTo>
                  <a:close/>
                </a:path>
              </a:pathLst>
            </a:cu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351709"/>
                <a:satOff val="-3484"/>
                <a:lumOff val="-2353"/>
                <a:alphaOff val="0"/>
              </a:schemeClr>
            </a:fillRef>
            <a:effectRef idx="2">
              <a:schemeClr val="accent5">
                <a:hueOff val="-1351709"/>
                <a:satOff val="-3484"/>
                <a:lumOff val="-235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161" tIns="37001" rIns="47161" bIns="37001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Step Included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6966F7D-12C3-D41C-4FC8-9CA8132FD1FA}"/>
                </a:ext>
              </a:extLst>
            </p:cNvPr>
            <p:cNvSpPr/>
            <p:nvPr/>
          </p:nvSpPr>
          <p:spPr>
            <a:xfrm>
              <a:off x="4138427" y="2169928"/>
              <a:ext cx="1377147" cy="1231174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5">
                <a:hueOff val="-2703417"/>
                <a:satOff val="-6968"/>
                <a:lumOff val="-4706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IN" dirty="0"/>
                <a:t>Applying ML algorithms</a:t>
              </a:r>
            </a:p>
          </p:txBody>
        </p:sp>
        <p:sp>
          <p:nvSpPr>
            <p:cNvPr id="13" name="Shape 12">
              <a:extLst>
                <a:ext uri="{FF2B5EF4-FFF2-40B4-BE49-F238E27FC236}">
                  <a16:creationId xmlns:a16="http://schemas.microsoft.com/office/drawing/2014/main" id="{43BB687F-5C9A-B058-D271-EA19F714B220}"/>
                </a:ext>
              </a:extLst>
            </p:cNvPr>
            <p:cNvSpPr/>
            <p:nvPr/>
          </p:nvSpPr>
          <p:spPr>
            <a:xfrm>
              <a:off x="4911762" y="2286753"/>
              <a:ext cx="1803993" cy="1803993"/>
            </a:xfrm>
            <a:prstGeom prst="leftCircularArrow">
              <a:avLst>
                <a:gd name="adj1" fmla="val 2344"/>
                <a:gd name="adj2" fmla="val 283017"/>
                <a:gd name="adj3" fmla="val 2064407"/>
                <a:gd name="adj4" fmla="val 9030369"/>
                <a:gd name="adj5" fmla="val 2734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79271"/>
                <a:satOff val="-8710"/>
                <a:lumOff val="-5883"/>
                <a:alphaOff val="0"/>
              </a:schemeClr>
            </a:fillRef>
            <a:effectRef idx="2">
              <a:schemeClr val="accent5">
                <a:hueOff val="-3379271"/>
                <a:satOff val="-8710"/>
                <a:lumOff val="-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BEDE48-5077-9D60-9E1A-AA53267FC18C}"/>
                </a:ext>
              </a:extLst>
            </p:cNvPr>
            <p:cNvSpPr/>
            <p:nvPr/>
          </p:nvSpPr>
          <p:spPr>
            <a:xfrm>
              <a:off x="4265321" y="3167422"/>
              <a:ext cx="1483798" cy="523155"/>
            </a:xfrm>
            <a:custGeom>
              <a:avLst/>
              <a:gdLst>
                <a:gd name="connsiteX0" fmla="*/ 0 w 1483798"/>
                <a:gd name="connsiteY0" fmla="*/ 52316 h 523155"/>
                <a:gd name="connsiteX1" fmla="*/ 52316 w 1483798"/>
                <a:gd name="connsiteY1" fmla="*/ 0 h 523155"/>
                <a:gd name="connsiteX2" fmla="*/ 1431483 w 1483798"/>
                <a:gd name="connsiteY2" fmla="*/ 0 h 523155"/>
                <a:gd name="connsiteX3" fmla="*/ 1483799 w 1483798"/>
                <a:gd name="connsiteY3" fmla="*/ 52316 h 523155"/>
                <a:gd name="connsiteX4" fmla="*/ 1483798 w 1483798"/>
                <a:gd name="connsiteY4" fmla="*/ 470840 h 523155"/>
                <a:gd name="connsiteX5" fmla="*/ 1431482 w 1483798"/>
                <a:gd name="connsiteY5" fmla="*/ 523156 h 523155"/>
                <a:gd name="connsiteX6" fmla="*/ 52316 w 1483798"/>
                <a:gd name="connsiteY6" fmla="*/ 523155 h 523155"/>
                <a:gd name="connsiteX7" fmla="*/ 0 w 1483798"/>
                <a:gd name="connsiteY7" fmla="*/ 470839 h 523155"/>
                <a:gd name="connsiteX8" fmla="*/ 0 w 1483798"/>
                <a:gd name="connsiteY8" fmla="*/ 52316 h 52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98" h="523155">
                  <a:moveTo>
                    <a:pt x="0" y="52316"/>
                  </a:moveTo>
                  <a:cubicBezTo>
                    <a:pt x="0" y="23423"/>
                    <a:pt x="23423" y="0"/>
                    <a:pt x="52316" y="0"/>
                  </a:cubicBezTo>
                  <a:lnTo>
                    <a:pt x="1431483" y="0"/>
                  </a:lnTo>
                  <a:cubicBezTo>
                    <a:pt x="1460376" y="0"/>
                    <a:pt x="1483799" y="23423"/>
                    <a:pt x="1483799" y="52316"/>
                  </a:cubicBezTo>
                  <a:cubicBezTo>
                    <a:pt x="1483799" y="191824"/>
                    <a:pt x="1483798" y="331332"/>
                    <a:pt x="1483798" y="470840"/>
                  </a:cubicBezTo>
                  <a:cubicBezTo>
                    <a:pt x="1483798" y="499733"/>
                    <a:pt x="1460375" y="523156"/>
                    <a:pt x="1431482" y="523156"/>
                  </a:cubicBezTo>
                  <a:lnTo>
                    <a:pt x="52316" y="523155"/>
                  </a:lnTo>
                  <a:cubicBezTo>
                    <a:pt x="23423" y="523155"/>
                    <a:pt x="0" y="499732"/>
                    <a:pt x="0" y="470839"/>
                  </a:cubicBezTo>
                  <a:lnTo>
                    <a:pt x="0" y="52316"/>
                  </a:lnTo>
                  <a:close/>
                </a:path>
              </a:pathLst>
            </a:cu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2703417"/>
                <a:satOff val="-6968"/>
                <a:lumOff val="-4706"/>
                <a:alphaOff val="0"/>
              </a:schemeClr>
            </a:fillRef>
            <a:effectRef idx="2">
              <a:schemeClr val="accent5">
                <a:hueOff val="-2703417"/>
                <a:satOff val="-6968"/>
                <a:lumOff val="-470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898" tIns="34373" rIns="43898" bIns="3437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Model Building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A85CB68-D83F-D919-376B-02A75B518897}"/>
                </a:ext>
              </a:extLst>
            </p:cNvPr>
            <p:cNvSpPr/>
            <p:nvPr/>
          </p:nvSpPr>
          <p:spPr>
            <a:xfrm>
              <a:off x="5967067" y="2229865"/>
              <a:ext cx="1887960" cy="1288840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5">
                <a:hueOff val="-4055126"/>
                <a:satOff val="-10451"/>
                <a:lumOff val="-705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b"/>
            <a:lstStyle/>
            <a:p>
              <a:pPr algn="ctr"/>
              <a:r>
                <a:rPr lang="en-I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optimize the </a:t>
              </a:r>
              <a:r>
                <a:rPr lang="en-IN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hyperparameters</a:t>
              </a:r>
              <a:endParaRPr lang="en-IN" dirty="0"/>
            </a:p>
          </p:txBody>
        </p:sp>
        <p:sp>
          <p:nvSpPr>
            <p:cNvPr id="16" name="Arrow: Circular 15">
              <a:extLst>
                <a:ext uri="{FF2B5EF4-FFF2-40B4-BE49-F238E27FC236}">
                  <a16:creationId xmlns:a16="http://schemas.microsoft.com/office/drawing/2014/main" id="{234E63EC-76F1-A1B0-FBA3-6D2C37A66C4E}"/>
                </a:ext>
              </a:extLst>
            </p:cNvPr>
            <p:cNvSpPr/>
            <p:nvPr/>
          </p:nvSpPr>
          <p:spPr>
            <a:xfrm>
              <a:off x="6933702" y="1535733"/>
              <a:ext cx="1904910" cy="1904910"/>
            </a:xfrm>
            <a:prstGeom prst="circularArrow">
              <a:avLst>
                <a:gd name="adj1" fmla="val 2220"/>
                <a:gd name="adj2" fmla="val 267258"/>
                <a:gd name="adj3" fmla="val 19751441"/>
                <a:gd name="adj4" fmla="val 12769721"/>
                <a:gd name="adj5" fmla="val 2589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068907"/>
                <a:satOff val="-13064"/>
                <a:lumOff val="-8824"/>
                <a:alphaOff val="0"/>
              </a:schemeClr>
            </a:fillRef>
            <a:effectRef idx="2">
              <a:schemeClr val="accent5">
                <a:hueOff val="-5068907"/>
                <a:satOff val="-13064"/>
                <a:lumOff val="-882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B80B60-1919-1D07-5EDE-FC1103AF92B6}"/>
                </a:ext>
              </a:extLst>
            </p:cNvPr>
            <p:cNvSpPr/>
            <p:nvPr/>
          </p:nvSpPr>
          <p:spPr>
            <a:xfrm>
              <a:off x="6393578" y="1996667"/>
              <a:ext cx="1461448" cy="532222"/>
            </a:xfrm>
            <a:custGeom>
              <a:avLst/>
              <a:gdLst>
                <a:gd name="connsiteX0" fmla="*/ 0 w 1461448"/>
                <a:gd name="connsiteY0" fmla="*/ 53222 h 532222"/>
                <a:gd name="connsiteX1" fmla="*/ 53222 w 1461448"/>
                <a:gd name="connsiteY1" fmla="*/ 0 h 532222"/>
                <a:gd name="connsiteX2" fmla="*/ 1408226 w 1461448"/>
                <a:gd name="connsiteY2" fmla="*/ 0 h 532222"/>
                <a:gd name="connsiteX3" fmla="*/ 1461448 w 1461448"/>
                <a:gd name="connsiteY3" fmla="*/ 53222 h 532222"/>
                <a:gd name="connsiteX4" fmla="*/ 1461448 w 1461448"/>
                <a:gd name="connsiteY4" fmla="*/ 479000 h 532222"/>
                <a:gd name="connsiteX5" fmla="*/ 1408226 w 1461448"/>
                <a:gd name="connsiteY5" fmla="*/ 532222 h 532222"/>
                <a:gd name="connsiteX6" fmla="*/ 53222 w 1461448"/>
                <a:gd name="connsiteY6" fmla="*/ 532222 h 532222"/>
                <a:gd name="connsiteX7" fmla="*/ 0 w 1461448"/>
                <a:gd name="connsiteY7" fmla="*/ 479000 h 532222"/>
                <a:gd name="connsiteX8" fmla="*/ 0 w 1461448"/>
                <a:gd name="connsiteY8" fmla="*/ 53222 h 53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448" h="532222">
                  <a:moveTo>
                    <a:pt x="0" y="53222"/>
                  </a:moveTo>
                  <a:cubicBezTo>
                    <a:pt x="0" y="23828"/>
                    <a:pt x="23828" y="0"/>
                    <a:pt x="53222" y="0"/>
                  </a:cubicBezTo>
                  <a:lnTo>
                    <a:pt x="1408226" y="0"/>
                  </a:lnTo>
                  <a:cubicBezTo>
                    <a:pt x="1437620" y="0"/>
                    <a:pt x="1461448" y="23828"/>
                    <a:pt x="1461448" y="53222"/>
                  </a:cubicBezTo>
                  <a:lnTo>
                    <a:pt x="1461448" y="479000"/>
                  </a:lnTo>
                  <a:cubicBezTo>
                    <a:pt x="1461448" y="508394"/>
                    <a:pt x="1437620" y="532222"/>
                    <a:pt x="1408226" y="532222"/>
                  </a:cubicBezTo>
                  <a:lnTo>
                    <a:pt x="53222" y="532222"/>
                  </a:lnTo>
                  <a:cubicBezTo>
                    <a:pt x="23828" y="532222"/>
                    <a:pt x="0" y="508394"/>
                    <a:pt x="0" y="479000"/>
                  </a:cubicBezTo>
                  <a:lnTo>
                    <a:pt x="0" y="53222"/>
                  </a:lnTo>
                  <a:close/>
                </a:path>
              </a:pathLst>
            </a:cu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4055126"/>
                <a:satOff val="-10451"/>
                <a:lumOff val="-7059"/>
                <a:alphaOff val="0"/>
              </a:schemeClr>
            </a:fillRef>
            <a:effectRef idx="2">
              <a:schemeClr val="accent5">
                <a:hueOff val="-4055126"/>
                <a:satOff val="-10451"/>
                <a:lumOff val="-705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258" tIns="33368" rIns="42258" bIns="3336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kern="1200" dirty="0"/>
                <a:t>Evaluation &amp; Tunning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E034746-D063-8C99-4808-B1C38E900FFB}"/>
                </a:ext>
              </a:extLst>
            </p:cNvPr>
            <p:cNvSpPr/>
            <p:nvPr/>
          </p:nvSpPr>
          <p:spPr>
            <a:xfrm>
              <a:off x="8056361" y="2169928"/>
              <a:ext cx="1527804" cy="1193396"/>
            </a:xfrm>
            <a:custGeom>
              <a:avLst/>
              <a:gdLst>
                <a:gd name="connsiteX0" fmla="*/ 0 w 1527804"/>
                <a:gd name="connsiteY0" fmla="*/ 119340 h 1193396"/>
                <a:gd name="connsiteX1" fmla="*/ 119340 w 1527804"/>
                <a:gd name="connsiteY1" fmla="*/ 0 h 1193396"/>
                <a:gd name="connsiteX2" fmla="*/ 1408464 w 1527804"/>
                <a:gd name="connsiteY2" fmla="*/ 0 h 1193396"/>
                <a:gd name="connsiteX3" fmla="*/ 1527804 w 1527804"/>
                <a:gd name="connsiteY3" fmla="*/ 119340 h 1193396"/>
                <a:gd name="connsiteX4" fmla="*/ 1527804 w 1527804"/>
                <a:gd name="connsiteY4" fmla="*/ 1074056 h 1193396"/>
                <a:gd name="connsiteX5" fmla="*/ 1408464 w 1527804"/>
                <a:gd name="connsiteY5" fmla="*/ 1193396 h 1193396"/>
                <a:gd name="connsiteX6" fmla="*/ 119340 w 1527804"/>
                <a:gd name="connsiteY6" fmla="*/ 1193396 h 1193396"/>
                <a:gd name="connsiteX7" fmla="*/ 0 w 1527804"/>
                <a:gd name="connsiteY7" fmla="*/ 1074056 h 1193396"/>
                <a:gd name="connsiteX8" fmla="*/ 0 w 1527804"/>
                <a:gd name="connsiteY8" fmla="*/ 119340 h 1193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804" h="1193396">
                  <a:moveTo>
                    <a:pt x="0" y="119340"/>
                  </a:moveTo>
                  <a:cubicBezTo>
                    <a:pt x="0" y="53430"/>
                    <a:pt x="53430" y="0"/>
                    <a:pt x="119340" y="0"/>
                  </a:cubicBezTo>
                  <a:lnTo>
                    <a:pt x="1408464" y="0"/>
                  </a:lnTo>
                  <a:cubicBezTo>
                    <a:pt x="1474374" y="0"/>
                    <a:pt x="1527804" y="53430"/>
                    <a:pt x="1527804" y="119340"/>
                  </a:cubicBezTo>
                  <a:lnTo>
                    <a:pt x="1527804" y="1074056"/>
                  </a:lnTo>
                  <a:cubicBezTo>
                    <a:pt x="1527804" y="1139966"/>
                    <a:pt x="1474374" y="1193396"/>
                    <a:pt x="1408464" y="1193396"/>
                  </a:cubicBezTo>
                  <a:lnTo>
                    <a:pt x="119340" y="1193396"/>
                  </a:lnTo>
                  <a:cubicBezTo>
                    <a:pt x="53430" y="1193396"/>
                    <a:pt x="0" y="1139966"/>
                    <a:pt x="0" y="1074056"/>
                  </a:cubicBezTo>
                  <a:lnTo>
                    <a:pt x="0" y="119340"/>
                  </a:lnTo>
                  <a:close/>
                </a:path>
              </a:pathLst>
            </a:cu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5">
                <a:hueOff val="-5406834"/>
                <a:satOff val="-13935"/>
                <a:lumOff val="-941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3183" tIns="73183" rIns="73183" bIns="328911" numCol="1" spcCol="1270" anchor="t" anchorCtr="0">
              <a:noAutofit/>
            </a:bodyPr>
            <a:lstStyle/>
            <a:p>
              <a:pPr marL="0" lvl="1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 cleaning and encoding </a:t>
              </a:r>
              <a:endParaRPr lang="en-IN" sz="2400" kern="1200" dirty="0"/>
            </a:p>
          </p:txBody>
        </p:sp>
        <p:sp>
          <p:nvSpPr>
            <p:cNvPr id="19" name="Shape 18">
              <a:extLst>
                <a:ext uri="{FF2B5EF4-FFF2-40B4-BE49-F238E27FC236}">
                  <a16:creationId xmlns:a16="http://schemas.microsoft.com/office/drawing/2014/main" id="{BBCFED00-C924-2C99-12CC-76BBE947EC9C}"/>
                </a:ext>
              </a:extLst>
            </p:cNvPr>
            <p:cNvSpPr/>
            <p:nvPr/>
          </p:nvSpPr>
          <p:spPr>
            <a:xfrm rot="262222">
              <a:off x="8758981" y="2262778"/>
              <a:ext cx="1745574" cy="1745574"/>
            </a:xfrm>
            <a:prstGeom prst="leftCircularArrow">
              <a:avLst>
                <a:gd name="adj1" fmla="val 2422"/>
                <a:gd name="adj2" fmla="val 293019"/>
                <a:gd name="adj3" fmla="val 1920123"/>
                <a:gd name="adj4" fmla="val 8876082"/>
                <a:gd name="adj5" fmla="val 2826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70000" extrusionH="63500" prstMaterial="matte">
              <a:bevelT w="25400" h="6350" prst="relaxedInset"/>
              <a:contourClr>
                <a:schemeClr val="bg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2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EA638A5-7807-0E9F-3E56-93712B2206AB}"/>
                </a:ext>
              </a:extLst>
            </p:cNvPr>
            <p:cNvSpPr/>
            <p:nvPr/>
          </p:nvSpPr>
          <p:spPr>
            <a:xfrm>
              <a:off x="8391063" y="2909806"/>
              <a:ext cx="1242690" cy="664515"/>
            </a:xfrm>
            <a:custGeom>
              <a:avLst/>
              <a:gdLst>
                <a:gd name="connsiteX0" fmla="*/ 0 w 1242690"/>
                <a:gd name="connsiteY0" fmla="*/ 66452 h 664515"/>
                <a:gd name="connsiteX1" fmla="*/ 66452 w 1242690"/>
                <a:gd name="connsiteY1" fmla="*/ 0 h 664515"/>
                <a:gd name="connsiteX2" fmla="*/ 1176239 w 1242690"/>
                <a:gd name="connsiteY2" fmla="*/ 0 h 664515"/>
                <a:gd name="connsiteX3" fmla="*/ 1242691 w 1242690"/>
                <a:gd name="connsiteY3" fmla="*/ 66452 h 664515"/>
                <a:gd name="connsiteX4" fmla="*/ 1242690 w 1242690"/>
                <a:gd name="connsiteY4" fmla="*/ 598064 h 664515"/>
                <a:gd name="connsiteX5" fmla="*/ 1176238 w 1242690"/>
                <a:gd name="connsiteY5" fmla="*/ 664516 h 664515"/>
                <a:gd name="connsiteX6" fmla="*/ 66452 w 1242690"/>
                <a:gd name="connsiteY6" fmla="*/ 664515 h 664515"/>
                <a:gd name="connsiteX7" fmla="*/ 0 w 1242690"/>
                <a:gd name="connsiteY7" fmla="*/ 598063 h 664515"/>
                <a:gd name="connsiteX8" fmla="*/ 0 w 1242690"/>
                <a:gd name="connsiteY8" fmla="*/ 66452 h 664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690" h="664515">
                  <a:moveTo>
                    <a:pt x="0" y="66452"/>
                  </a:moveTo>
                  <a:cubicBezTo>
                    <a:pt x="0" y="29752"/>
                    <a:pt x="29752" y="0"/>
                    <a:pt x="66452" y="0"/>
                  </a:cubicBezTo>
                  <a:lnTo>
                    <a:pt x="1176239" y="0"/>
                  </a:lnTo>
                  <a:cubicBezTo>
                    <a:pt x="1212939" y="0"/>
                    <a:pt x="1242691" y="29752"/>
                    <a:pt x="1242691" y="66452"/>
                  </a:cubicBezTo>
                  <a:cubicBezTo>
                    <a:pt x="1242691" y="243656"/>
                    <a:pt x="1242690" y="420860"/>
                    <a:pt x="1242690" y="598064"/>
                  </a:cubicBezTo>
                  <a:cubicBezTo>
                    <a:pt x="1242690" y="634764"/>
                    <a:pt x="1212938" y="664516"/>
                    <a:pt x="1176238" y="664516"/>
                  </a:cubicBezTo>
                  <a:lnTo>
                    <a:pt x="66452" y="664515"/>
                  </a:lnTo>
                  <a:cubicBezTo>
                    <a:pt x="29752" y="664515"/>
                    <a:pt x="0" y="634763"/>
                    <a:pt x="0" y="598063"/>
                  </a:cubicBezTo>
                  <a:lnTo>
                    <a:pt x="0" y="66452"/>
                  </a:lnTo>
                  <a:close/>
                </a:path>
              </a:pathLst>
            </a:cu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5406834"/>
                <a:satOff val="-13935"/>
                <a:lumOff val="-9412"/>
                <a:alphaOff val="0"/>
              </a:schemeClr>
            </a:fillRef>
            <a:effectRef idx="2">
              <a:schemeClr val="accent5">
                <a:hueOff val="-5406834"/>
                <a:satOff val="-13935"/>
                <a:lumOff val="-941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133" tIns="37243" rIns="46133" bIns="37243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kern="1200" dirty="0"/>
                <a:t>challenges</a:t>
              </a:r>
              <a:endParaRPr lang="en-IN" sz="14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7E4987-D298-F261-B4EB-E6E8B4AEA1BC}"/>
                </a:ext>
              </a:extLst>
            </p:cNvPr>
            <p:cNvSpPr/>
            <p:nvPr/>
          </p:nvSpPr>
          <p:spPr>
            <a:xfrm>
              <a:off x="9835088" y="2141314"/>
              <a:ext cx="1728000" cy="1377390"/>
            </a:xfrm>
            <a:custGeom>
              <a:avLst/>
              <a:gdLst>
                <a:gd name="connsiteX0" fmla="*/ 0 w 1728000"/>
                <a:gd name="connsiteY0" fmla="*/ 137739 h 1377390"/>
                <a:gd name="connsiteX1" fmla="*/ 137739 w 1728000"/>
                <a:gd name="connsiteY1" fmla="*/ 0 h 1377390"/>
                <a:gd name="connsiteX2" fmla="*/ 1590261 w 1728000"/>
                <a:gd name="connsiteY2" fmla="*/ 0 h 1377390"/>
                <a:gd name="connsiteX3" fmla="*/ 1728000 w 1728000"/>
                <a:gd name="connsiteY3" fmla="*/ 137739 h 1377390"/>
                <a:gd name="connsiteX4" fmla="*/ 1728000 w 1728000"/>
                <a:gd name="connsiteY4" fmla="*/ 1239651 h 1377390"/>
                <a:gd name="connsiteX5" fmla="*/ 1590261 w 1728000"/>
                <a:gd name="connsiteY5" fmla="*/ 1377390 h 1377390"/>
                <a:gd name="connsiteX6" fmla="*/ 137739 w 1728000"/>
                <a:gd name="connsiteY6" fmla="*/ 1377390 h 1377390"/>
                <a:gd name="connsiteX7" fmla="*/ 0 w 1728000"/>
                <a:gd name="connsiteY7" fmla="*/ 1239651 h 1377390"/>
                <a:gd name="connsiteX8" fmla="*/ 0 w 1728000"/>
                <a:gd name="connsiteY8" fmla="*/ 137739 h 1377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000" h="1377390">
                  <a:moveTo>
                    <a:pt x="0" y="137739"/>
                  </a:moveTo>
                  <a:cubicBezTo>
                    <a:pt x="0" y="61668"/>
                    <a:pt x="61668" y="0"/>
                    <a:pt x="137739" y="0"/>
                  </a:cubicBezTo>
                  <a:lnTo>
                    <a:pt x="1590261" y="0"/>
                  </a:lnTo>
                  <a:cubicBezTo>
                    <a:pt x="1666332" y="0"/>
                    <a:pt x="1728000" y="61668"/>
                    <a:pt x="1728000" y="137739"/>
                  </a:cubicBezTo>
                  <a:lnTo>
                    <a:pt x="1728000" y="1239651"/>
                  </a:lnTo>
                  <a:cubicBezTo>
                    <a:pt x="1728000" y="1315722"/>
                    <a:pt x="1666332" y="1377390"/>
                    <a:pt x="1590261" y="1377390"/>
                  </a:cubicBezTo>
                  <a:lnTo>
                    <a:pt x="137739" y="1377390"/>
                  </a:lnTo>
                  <a:cubicBezTo>
                    <a:pt x="61668" y="1377390"/>
                    <a:pt x="0" y="1315722"/>
                    <a:pt x="0" y="1239651"/>
                  </a:cubicBezTo>
                  <a:lnTo>
                    <a:pt x="0" y="137739"/>
                  </a:lnTo>
                  <a:close/>
                </a:path>
              </a:pathLst>
            </a:cu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152400" extrusionH="63500" prstMaterial="dkEdge">
              <a:bevelT w="124450" h="16350" prst="relaxedInset"/>
              <a:contourClr>
                <a:schemeClr val="bg1"/>
              </a:contourClr>
            </a:sp3d>
          </p:spPr>
          <p:style>
            <a:lnRef idx="1">
              <a:schemeClr val="accent5">
                <a:hueOff val="-6758543"/>
                <a:satOff val="-17419"/>
                <a:lumOff val="-1176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5513" tIns="370668" rIns="75513" bIns="75513" numCol="1" spcCol="1270" anchor="b" anchorCtr="0">
              <a:noAutofit/>
            </a:bodyPr>
            <a:lstStyle/>
            <a:p>
              <a:pPr marL="228600" lvl="1" indent="-22860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kern="1200" dirty="0"/>
            </a:p>
            <a:p>
              <a:pPr marL="0" lvl="1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IN" dirty="0"/>
                <a:t>What Companies Can Achieve  </a:t>
              </a:r>
              <a:endParaRPr lang="en-IN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2773E1-76DE-4D2A-76A6-766E83F13C4C}"/>
                </a:ext>
              </a:extLst>
            </p:cNvPr>
            <p:cNvSpPr/>
            <p:nvPr/>
          </p:nvSpPr>
          <p:spPr>
            <a:xfrm>
              <a:off x="10265730" y="1860303"/>
              <a:ext cx="1145082" cy="562021"/>
            </a:xfrm>
            <a:custGeom>
              <a:avLst/>
              <a:gdLst>
                <a:gd name="connsiteX0" fmla="*/ 0 w 1024772"/>
                <a:gd name="connsiteY0" fmla="*/ 40752 h 407518"/>
                <a:gd name="connsiteX1" fmla="*/ 40752 w 1024772"/>
                <a:gd name="connsiteY1" fmla="*/ 0 h 407518"/>
                <a:gd name="connsiteX2" fmla="*/ 984020 w 1024772"/>
                <a:gd name="connsiteY2" fmla="*/ 0 h 407518"/>
                <a:gd name="connsiteX3" fmla="*/ 1024772 w 1024772"/>
                <a:gd name="connsiteY3" fmla="*/ 40752 h 407518"/>
                <a:gd name="connsiteX4" fmla="*/ 1024772 w 1024772"/>
                <a:gd name="connsiteY4" fmla="*/ 366766 h 407518"/>
                <a:gd name="connsiteX5" fmla="*/ 984020 w 1024772"/>
                <a:gd name="connsiteY5" fmla="*/ 407518 h 407518"/>
                <a:gd name="connsiteX6" fmla="*/ 40752 w 1024772"/>
                <a:gd name="connsiteY6" fmla="*/ 407518 h 407518"/>
                <a:gd name="connsiteX7" fmla="*/ 0 w 1024772"/>
                <a:gd name="connsiteY7" fmla="*/ 366766 h 407518"/>
                <a:gd name="connsiteX8" fmla="*/ 0 w 1024772"/>
                <a:gd name="connsiteY8" fmla="*/ 40752 h 40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4772" h="407518">
                  <a:moveTo>
                    <a:pt x="0" y="40752"/>
                  </a:moveTo>
                  <a:cubicBezTo>
                    <a:pt x="0" y="18245"/>
                    <a:pt x="18245" y="0"/>
                    <a:pt x="40752" y="0"/>
                  </a:cubicBezTo>
                  <a:lnTo>
                    <a:pt x="984020" y="0"/>
                  </a:lnTo>
                  <a:cubicBezTo>
                    <a:pt x="1006527" y="0"/>
                    <a:pt x="1024772" y="18245"/>
                    <a:pt x="1024772" y="40752"/>
                  </a:cubicBezTo>
                  <a:lnTo>
                    <a:pt x="1024772" y="366766"/>
                  </a:lnTo>
                  <a:cubicBezTo>
                    <a:pt x="1024772" y="389273"/>
                    <a:pt x="1006527" y="407518"/>
                    <a:pt x="984020" y="407518"/>
                  </a:cubicBezTo>
                  <a:lnTo>
                    <a:pt x="40752" y="407518"/>
                  </a:lnTo>
                  <a:cubicBezTo>
                    <a:pt x="18245" y="407518"/>
                    <a:pt x="0" y="389273"/>
                    <a:pt x="0" y="366766"/>
                  </a:cubicBezTo>
                  <a:lnTo>
                    <a:pt x="0" y="40752"/>
                  </a:lnTo>
                  <a:close/>
                </a:path>
              </a:pathLst>
            </a:custGeom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6758543"/>
                <a:satOff val="-17419"/>
                <a:lumOff val="-11765"/>
                <a:alphaOff val="0"/>
              </a:schemeClr>
            </a:fillRef>
            <a:effectRef idx="2">
              <a:schemeClr val="accent5">
                <a:hueOff val="-6758543"/>
                <a:satOff val="-17419"/>
                <a:lumOff val="-1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606" tIns="29716" rIns="38606" bIns="2971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dirty="0"/>
                <a:t>Insights</a:t>
              </a:r>
              <a:endParaRPr lang="en-IN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047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2B72CF-7940-F5CC-A95A-B37E94FCE23D}"/>
              </a:ext>
            </a:extLst>
          </p:cNvPr>
          <p:cNvSpPr txBox="1"/>
          <p:nvPr/>
        </p:nvSpPr>
        <p:spPr>
          <a:xfrm>
            <a:off x="-434050" y="61558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/>
              <a:t>EDA – Data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5804B-0843-D49D-39D3-F4FB86C8B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2" t="27259" r="51773" b="25231"/>
          <a:stretch/>
        </p:blipFill>
        <p:spPr>
          <a:xfrm>
            <a:off x="10214610" y="4899280"/>
            <a:ext cx="1892472" cy="1823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692A4-A81F-5BEC-103B-1FCD111B9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2" t="27517" r="51842" b="20386"/>
          <a:stretch/>
        </p:blipFill>
        <p:spPr>
          <a:xfrm>
            <a:off x="8343900" y="885470"/>
            <a:ext cx="1892472" cy="1834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35D37-53CA-4DE1-B7C3-E587500DF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1" t="27862" r="54984" b="24543"/>
          <a:stretch/>
        </p:blipFill>
        <p:spPr>
          <a:xfrm>
            <a:off x="10354962" y="890446"/>
            <a:ext cx="1753218" cy="1829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6D9C63-2897-9299-B2C6-D3E271A932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2" t="28206" r="54419" b="25718"/>
          <a:stretch/>
        </p:blipFill>
        <p:spPr>
          <a:xfrm>
            <a:off x="4023742" y="892800"/>
            <a:ext cx="1838578" cy="1953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CC533B-11D5-3CEC-53E7-887B24E732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7" t="27852" r="47000" b="21185"/>
          <a:stretch/>
        </p:blipFill>
        <p:spPr>
          <a:xfrm>
            <a:off x="6121006" y="2954553"/>
            <a:ext cx="3960254" cy="3768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4E4461-C0D6-1EA4-8A2E-11FC1FC955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6" t="27558" r="47820" b="21479"/>
          <a:stretch/>
        </p:blipFill>
        <p:spPr>
          <a:xfrm>
            <a:off x="122043" y="4129955"/>
            <a:ext cx="3229805" cy="2508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AF7160-C747-EB61-1A8E-32C89AF518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27477" r="50627" b="24522"/>
          <a:stretch/>
        </p:blipFill>
        <p:spPr>
          <a:xfrm>
            <a:off x="6021883" y="885180"/>
            <a:ext cx="2203427" cy="1835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C4E024-0615-2EF1-C839-C83309EF7C7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1" t="27565" r="49789" b="23452"/>
          <a:stretch/>
        </p:blipFill>
        <p:spPr>
          <a:xfrm>
            <a:off x="10214610" y="2930669"/>
            <a:ext cx="1892472" cy="1823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C8791E-5C6B-49BF-CBE5-72BDCBAFE0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9" t="27047" r="50307" b="25660"/>
          <a:stretch/>
        </p:blipFill>
        <p:spPr>
          <a:xfrm>
            <a:off x="3505200" y="4129955"/>
            <a:ext cx="2453640" cy="2049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271CC8-A9DF-0B62-D58F-AC91D96C0F8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5"/>
          <a:stretch/>
        </p:blipFill>
        <p:spPr bwMode="auto">
          <a:xfrm>
            <a:off x="122044" y="894080"/>
            <a:ext cx="3732019" cy="2882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140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0F9BD79-CED0-799B-EA11-02897D69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CD0245-B255-4C78-8B38-D8BAE2D97528}"/>
              </a:ext>
            </a:extLst>
          </p:cNvPr>
          <p:cNvSpPr txBox="1"/>
          <p:nvPr/>
        </p:nvSpPr>
        <p:spPr>
          <a:xfrm>
            <a:off x="508802" y="329877"/>
            <a:ext cx="7767097" cy="1933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5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</a:t>
            </a:r>
            <a:r>
              <a:rPr lang="en-IN" sz="5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5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nvolved For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5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N" sz="5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odel Building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D28B70F-1074-64BC-AA4A-F250E0C9B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173003"/>
              </p:ext>
            </p:extLst>
          </p:nvPr>
        </p:nvGraphicFramePr>
        <p:xfrm>
          <a:off x="508802" y="3333511"/>
          <a:ext cx="10668483" cy="3194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1AE1EE-E1F6-E1FE-4F08-240792A79E53}"/>
              </a:ext>
            </a:extLst>
          </p:cNvPr>
          <p:cNvCxnSpPr>
            <a:cxnSpLocks/>
          </p:cNvCxnSpPr>
          <p:nvPr/>
        </p:nvCxnSpPr>
        <p:spPr>
          <a:xfrm>
            <a:off x="3391387" y="4363655"/>
            <a:ext cx="0" cy="120376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8A6EB3-6C46-B24C-D3C4-097B6D342957}"/>
              </a:ext>
            </a:extLst>
          </p:cNvPr>
          <p:cNvCxnSpPr>
            <a:cxnSpLocks/>
          </p:cNvCxnSpPr>
          <p:nvPr/>
        </p:nvCxnSpPr>
        <p:spPr>
          <a:xfrm>
            <a:off x="8902859" y="4375230"/>
            <a:ext cx="0" cy="120376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D71039-4E68-93DC-7509-54D75DB71F89}"/>
              </a:ext>
            </a:extLst>
          </p:cNvPr>
          <p:cNvCxnSpPr>
            <a:cxnSpLocks/>
          </p:cNvCxnSpPr>
          <p:nvPr/>
        </p:nvCxnSpPr>
        <p:spPr>
          <a:xfrm>
            <a:off x="5925999" y="4375230"/>
            <a:ext cx="0" cy="120376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76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decel="10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6" dur="5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8BC7F1-5A20-5606-D2DD-8EF314C58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 b="2000"/>
          <a:stretch/>
        </p:blipFill>
        <p:spPr>
          <a:xfrm>
            <a:off x="0" y="7620"/>
            <a:ext cx="12192000" cy="684276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B6661A6-9C4B-E2BF-9D22-2EE1F2C8F310}"/>
              </a:ext>
            </a:extLst>
          </p:cNvPr>
          <p:cNvGrpSpPr/>
          <p:nvPr/>
        </p:nvGrpSpPr>
        <p:grpSpPr>
          <a:xfrm>
            <a:off x="2425735" y="931582"/>
            <a:ext cx="6505211" cy="1036439"/>
            <a:chOff x="2425735" y="931582"/>
            <a:chExt cx="6505211" cy="10364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9556547-674F-F3DC-51E3-34F3B7066DEC}"/>
                </a:ext>
              </a:extLst>
            </p:cNvPr>
            <p:cNvSpPr/>
            <p:nvPr/>
          </p:nvSpPr>
          <p:spPr>
            <a:xfrm>
              <a:off x="2425735" y="931582"/>
              <a:ext cx="6505211" cy="1036438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CD0245-B255-4C78-8B38-D8BAE2D97528}"/>
                </a:ext>
              </a:extLst>
            </p:cNvPr>
            <p:cNvSpPr txBox="1"/>
            <p:nvPr/>
          </p:nvSpPr>
          <p:spPr>
            <a:xfrm>
              <a:off x="3329826" y="931583"/>
              <a:ext cx="4910683" cy="1036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6000" kern="1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</a:t>
              </a:r>
              <a:r>
                <a:rPr lang="en-IN" sz="60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odel Building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5554A-5FFD-B4EF-2EA7-F3BA04EFB7A9}"/>
              </a:ext>
            </a:extLst>
          </p:cNvPr>
          <p:cNvGrpSpPr/>
          <p:nvPr/>
        </p:nvGrpSpPr>
        <p:grpSpPr>
          <a:xfrm>
            <a:off x="722309" y="3549839"/>
            <a:ext cx="10597612" cy="1718830"/>
            <a:chOff x="722309" y="3549839"/>
            <a:chExt cx="10597612" cy="171883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292896-F1BD-A30F-8D43-8EFDF03DB6BE}"/>
                </a:ext>
              </a:extLst>
            </p:cNvPr>
            <p:cNvSpPr/>
            <p:nvPr/>
          </p:nvSpPr>
          <p:spPr>
            <a:xfrm>
              <a:off x="9600957" y="3550032"/>
              <a:ext cx="1718964" cy="1718637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B83D4D-E65C-5099-40E3-B01EDB0D0589}"/>
                </a:ext>
              </a:extLst>
            </p:cNvPr>
            <p:cNvSpPr/>
            <p:nvPr/>
          </p:nvSpPr>
          <p:spPr>
            <a:xfrm>
              <a:off x="9658838" y="3607330"/>
              <a:ext cx="1604294" cy="1604041"/>
            </a:xfrm>
            <a:custGeom>
              <a:avLst/>
              <a:gdLst>
                <a:gd name="connsiteX0" fmla="*/ 0 w 1604294"/>
                <a:gd name="connsiteY0" fmla="*/ 802021 h 1604041"/>
                <a:gd name="connsiteX1" fmla="*/ 802147 w 1604294"/>
                <a:gd name="connsiteY1" fmla="*/ 0 h 1604041"/>
                <a:gd name="connsiteX2" fmla="*/ 1604294 w 1604294"/>
                <a:gd name="connsiteY2" fmla="*/ 802021 h 1604041"/>
                <a:gd name="connsiteX3" fmla="*/ 802147 w 1604294"/>
                <a:gd name="connsiteY3" fmla="*/ 1604042 h 1604041"/>
                <a:gd name="connsiteX4" fmla="*/ 0 w 1604294"/>
                <a:gd name="connsiteY4" fmla="*/ 80202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294" h="1604041">
                  <a:moveTo>
                    <a:pt x="0" y="802021"/>
                  </a:moveTo>
                  <a:cubicBezTo>
                    <a:pt x="0" y="359077"/>
                    <a:pt x="359133" y="0"/>
                    <a:pt x="802147" y="0"/>
                  </a:cubicBezTo>
                  <a:cubicBezTo>
                    <a:pt x="1245161" y="0"/>
                    <a:pt x="1604294" y="359077"/>
                    <a:pt x="1604294" y="802021"/>
                  </a:cubicBezTo>
                  <a:cubicBezTo>
                    <a:pt x="1604294" y="1244965"/>
                    <a:pt x="1245161" y="1604042"/>
                    <a:pt x="802147" y="1604042"/>
                  </a:cubicBezTo>
                  <a:cubicBezTo>
                    <a:pt x="359133" y="1604042"/>
                    <a:pt x="0" y="1244965"/>
                    <a:pt x="0" y="802021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2201" tIns="252052" rIns="252201" bIns="2520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AdaBoost</a:t>
              </a:r>
            </a:p>
          </p:txBody>
        </p:sp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DFFDD9B8-B2F5-6F8F-A068-BE93C87E76E6}"/>
                </a:ext>
              </a:extLst>
            </p:cNvPr>
            <p:cNvSpPr/>
            <p:nvPr/>
          </p:nvSpPr>
          <p:spPr>
            <a:xfrm rot="2700000">
              <a:off x="7825324" y="3549839"/>
              <a:ext cx="1718722" cy="1718722"/>
            </a:xfrm>
            <a:prstGeom prst="teardrop">
              <a:avLst>
                <a:gd name="adj" fmla="val 1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960178"/>
                <a:satOff val="-8155"/>
                <a:lumOff val="1922"/>
                <a:alphaOff val="0"/>
              </a:schemeClr>
            </a:fillRef>
            <a:effectRef idx="1">
              <a:schemeClr val="accent4">
                <a:hueOff val="1960178"/>
                <a:satOff val="-8155"/>
                <a:lumOff val="1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026741-2E91-C743-7F57-3A7A0848A8C8}"/>
                </a:ext>
              </a:extLst>
            </p:cNvPr>
            <p:cNvSpPr/>
            <p:nvPr/>
          </p:nvSpPr>
          <p:spPr>
            <a:xfrm>
              <a:off x="7883084" y="3607330"/>
              <a:ext cx="1604294" cy="1604041"/>
            </a:xfrm>
            <a:custGeom>
              <a:avLst/>
              <a:gdLst>
                <a:gd name="connsiteX0" fmla="*/ 0 w 1604294"/>
                <a:gd name="connsiteY0" fmla="*/ 802021 h 1604041"/>
                <a:gd name="connsiteX1" fmla="*/ 802147 w 1604294"/>
                <a:gd name="connsiteY1" fmla="*/ 0 h 1604041"/>
                <a:gd name="connsiteX2" fmla="*/ 1604294 w 1604294"/>
                <a:gd name="connsiteY2" fmla="*/ 802021 h 1604041"/>
                <a:gd name="connsiteX3" fmla="*/ 802147 w 1604294"/>
                <a:gd name="connsiteY3" fmla="*/ 1604042 h 1604041"/>
                <a:gd name="connsiteX4" fmla="*/ 0 w 1604294"/>
                <a:gd name="connsiteY4" fmla="*/ 80202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294" h="1604041">
                  <a:moveTo>
                    <a:pt x="0" y="802021"/>
                  </a:moveTo>
                  <a:cubicBezTo>
                    <a:pt x="0" y="359077"/>
                    <a:pt x="359133" y="0"/>
                    <a:pt x="802147" y="0"/>
                  </a:cubicBezTo>
                  <a:cubicBezTo>
                    <a:pt x="1245161" y="0"/>
                    <a:pt x="1604294" y="359077"/>
                    <a:pt x="1604294" y="802021"/>
                  </a:cubicBezTo>
                  <a:cubicBezTo>
                    <a:pt x="1604294" y="1244965"/>
                    <a:pt x="1245161" y="1604042"/>
                    <a:pt x="802147" y="1604042"/>
                  </a:cubicBezTo>
                  <a:cubicBezTo>
                    <a:pt x="359133" y="1604042"/>
                    <a:pt x="0" y="1244965"/>
                    <a:pt x="0" y="802021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1960178"/>
                <a:satOff val="-8155"/>
                <a:lumOff val="192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2201" tIns="252052" rIns="252201" bIns="2520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Support Vector Machines (SVM)</a:t>
              </a:r>
            </a:p>
          </p:txBody>
        </p:sp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80AC8AE2-CBAC-7431-40D2-A6635D9F91CD}"/>
                </a:ext>
              </a:extLst>
            </p:cNvPr>
            <p:cNvSpPr/>
            <p:nvPr/>
          </p:nvSpPr>
          <p:spPr>
            <a:xfrm rot="2700000">
              <a:off x="6049570" y="3549839"/>
              <a:ext cx="1718722" cy="1718722"/>
            </a:xfrm>
            <a:prstGeom prst="teardrop">
              <a:avLst>
                <a:gd name="adj" fmla="val 1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3920356"/>
                <a:satOff val="-16311"/>
                <a:lumOff val="3843"/>
                <a:alphaOff val="0"/>
              </a:schemeClr>
            </a:fillRef>
            <a:effectRef idx="1">
              <a:schemeClr val="accent4">
                <a:hueOff val="3920356"/>
                <a:satOff val="-16311"/>
                <a:lumOff val="384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D6CD5FD-F905-83A6-4D4B-890D5EC9A5F9}"/>
                </a:ext>
              </a:extLst>
            </p:cNvPr>
            <p:cNvSpPr/>
            <p:nvPr/>
          </p:nvSpPr>
          <p:spPr>
            <a:xfrm>
              <a:off x="6118914" y="3607330"/>
              <a:ext cx="1604294" cy="1604041"/>
            </a:xfrm>
            <a:custGeom>
              <a:avLst/>
              <a:gdLst>
                <a:gd name="connsiteX0" fmla="*/ 0 w 1604294"/>
                <a:gd name="connsiteY0" fmla="*/ 802021 h 1604041"/>
                <a:gd name="connsiteX1" fmla="*/ 802147 w 1604294"/>
                <a:gd name="connsiteY1" fmla="*/ 0 h 1604041"/>
                <a:gd name="connsiteX2" fmla="*/ 1604294 w 1604294"/>
                <a:gd name="connsiteY2" fmla="*/ 802021 h 1604041"/>
                <a:gd name="connsiteX3" fmla="*/ 802147 w 1604294"/>
                <a:gd name="connsiteY3" fmla="*/ 1604042 h 1604041"/>
                <a:gd name="connsiteX4" fmla="*/ 0 w 1604294"/>
                <a:gd name="connsiteY4" fmla="*/ 80202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294" h="1604041">
                  <a:moveTo>
                    <a:pt x="0" y="802021"/>
                  </a:moveTo>
                  <a:cubicBezTo>
                    <a:pt x="0" y="359077"/>
                    <a:pt x="359133" y="0"/>
                    <a:pt x="802147" y="0"/>
                  </a:cubicBezTo>
                  <a:cubicBezTo>
                    <a:pt x="1245161" y="0"/>
                    <a:pt x="1604294" y="359077"/>
                    <a:pt x="1604294" y="802021"/>
                  </a:cubicBezTo>
                  <a:cubicBezTo>
                    <a:pt x="1604294" y="1244965"/>
                    <a:pt x="1245161" y="1604042"/>
                    <a:pt x="802147" y="1604042"/>
                  </a:cubicBezTo>
                  <a:cubicBezTo>
                    <a:pt x="359133" y="1604042"/>
                    <a:pt x="0" y="1244965"/>
                    <a:pt x="0" y="802021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3920356"/>
                <a:satOff val="-16311"/>
                <a:lumOff val="384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2200" tIns="252052" rIns="252202" bIns="2520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K-nearest Neighbours (KNN)</a:t>
              </a:r>
            </a:p>
          </p:txBody>
        </p:sp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0BB18B02-5BB9-1C88-C0FB-A56B9EB41AE5}"/>
                </a:ext>
              </a:extLst>
            </p:cNvPr>
            <p:cNvSpPr/>
            <p:nvPr/>
          </p:nvSpPr>
          <p:spPr>
            <a:xfrm rot="2700000">
              <a:off x="4239102" y="3549839"/>
              <a:ext cx="1718722" cy="1718722"/>
            </a:xfrm>
            <a:prstGeom prst="teardrop">
              <a:avLst>
                <a:gd name="adj" fmla="val 1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880535"/>
                <a:satOff val="-24466"/>
                <a:lumOff val="5765"/>
                <a:alphaOff val="0"/>
              </a:schemeClr>
            </a:fillRef>
            <a:effectRef idx="1">
              <a:schemeClr val="accent4">
                <a:hueOff val="5880535"/>
                <a:satOff val="-24466"/>
                <a:lumOff val="5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64E34C0-249D-8FFB-572B-87BF1362BF70}"/>
                </a:ext>
              </a:extLst>
            </p:cNvPr>
            <p:cNvSpPr/>
            <p:nvPr/>
          </p:nvSpPr>
          <p:spPr>
            <a:xfrm>
              <a:off x="4331577" y="3607330"/>
              <a:ext cx="1604294" cy="1604041"/>
            </a:xfrm>
            <a:custGeom>
              <a:avLst/>
              <a:gdLst>
                <a:gd name="connsiteX0" fmla="*/ 0 w 1604294"/>
                <a:gd name="connsiteY0" fmla="*/ 802021 h 1604041"/>
                <a:gd name="connsiteX1" fmla="*/ 802147 w 1604294"/>
                <a:gd name="connsiteY1" fmla="*/ 0 h 1604041"/>
                <a:gd name="connsiteX2" fmla="*/ 1604294 w 1604294"/>
                <a:gd name="connsiteY2" fmla="*/ 802021 h 1604041"/>
                <a:gd name="connsiteX3" fmla="*/ 802147 w 1604294"/>
                <a:gd name="connsiteY3" fmla="*/ 1604042 h 1604041"/>
                <a:gd name="connsiteX4" fmla="*/ 0 w 1604294"/>
                <a:gd name="connsiteY4" fmla="*/ 80202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294" h="1604041">
                  <a:moveTo>
                    <a:pt x="0" y="802021"/>
                  </a:moveTo>
                  <a:cubicBezTo>
                    <a:pt x="0" y="359077"/>
                    <a:pt x="359133" y="0"/>
                    <a:pt x="802147" y="0"/>
                  </a:cubicBezTo>
                  <a:cubicBezTo>
                    <a:pt x="1245161" y="0"/>
                    <a:pt x="1604294" y="359077"/>
                    <a:pt x="1604294" y="802021"/>
                  </a:cubicBezTo>
                  <a:cubicBezTo>
                    <a:pt x="1604294" y="1244965"/>
                    <a:pt x="1245161" y="1604042"/>
                    <a:pt x="802147" y="1604042"/>
                  </a:cubicBezTo>
                  <a:cubicBezTo>
                    <a:pt x="359133" y="1604042"/>
                    <a:pt x="0" y="1244965"/>
                    <a:pt x="0" y="802021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5880535"/>
                <a:satOff val="-24466"/>
                <a:lumOff val="576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1109" tIns="252052" rIns="253293" bIns="2520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Random Forest</a:t>
              </a:r>
            </a:p>
          </p:txBody>
        </p:sp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4BB70F99-1ABF-2C89-98C9-8FE643EDBC11}"/>
                </a:ext>
              </a:extLst>
            </p:cNvPr>
            <p:cNvSpPr/>
            <p:nvPr/>
          </p:nvSpPr>
          <p:spPr>
            <a:xfrm rot="2700000">
              <a:off x="2498063" y="3549839"/>
              <a:ext cx="1718722" cy="1718722"/>
            </a:xfrm>
            <a:prstGeom prst="teardrop">
              <a:avLst>
                <a:gd name="adj" fmla="val 1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7840713"/>
                <a:satOff val="-32622"/>
                <a:lumOff val="7686"/>
                <a:alphaOff val="0"/>
              </a:schemeClr>
            </a:fillRef>
            <a:effectRef idx="1">
              <a:schemeClr val="accent4">
                <a:hueOff val="7840713"/>
                <a:satOff val="-32622"/>
                <a:lumOff val="768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ACFEC33-184A-6E83-18F6-0FFAE868BE00}"/>
                </a:ext>
              </a:extLst>
            </p:cNvPr>
            <p:cNvSpPr/>
            <p:nvPr/>
          </p:nvSpPr>
          <p:spPr>
            <a:xfrm>
              <a:off x="2555823" y="3607330"/>
              <a:ext cx="1604294" cy="1604041"/>
            </a:xfrm>
            <a:custGeom>
              <a:avLst/>
              <a:gdLst>
                <a:gd name="connsiteX0" fmla="*/ 0 w 1604294"/>
                <a:gd name="connsiteY0" fmla="*/ 802021 h 1604041"/>
                <a:gd name="connsiteX1" fmla="*/ 802147 w 1604294"/>
                <a:gd name="connsiteY1" fmla="*/ 0 h 1604041"/>
                <a:gd name="connsiteX2" fmla="*/ 1604294 w 1604294"/>
                <a:gd name="connsiteY2" fmla="*/ 802021 h 1604041"/>
                <a:gd name="connsiteX3" fmla="*/ 802147 w 1604294"/>
                <a:gd name="connsiteY3" fmla="*/ 1604042 h 1604041"/>
                <a:gd name="connsiteX4" fmla="*/ 0 w 1604294"/>
                <a:gd name="connsiteY4" fmla="*/ 80202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294" h="1604041">
                  <a:moveTo>
                    <a:pt x="0" y="802021"/>
                  </a:moveTo>
                  <a:cubicBezTo>
                    <a:pt x="0" y="359077"/>
                    <a:pt x="359133" y="0"/>
                    <a:pt x="802147" y="0"/>
                  </a:cubicBezTo>
                  <a:cubicBezTo>
                    <a:pt x="1245161" y="0"/>
                    <a:pt x="1604294" y="359077"/>
                    <a:pt x="1604294" y="802021"/>
                  </a:cubicBezTo>
                  <a:cubicBezTo>
                    <a:pt x="1604294" y="1244965"/>
                    <a:pt x="1245161" y="1604042"/>
                    <a:pt x="802147" y="1604042"/>
                  </a:cubicBezTo>
                  <a:cubicBezTo>
                    <a:pt x="359133" y="1604042"/>
                    <a:pt x="0" y="1244965"/>
                    <a:pt x="0" y="802021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7840713"/>
                <a:satOff val="-32622"/>
                <a:lumOff val="7686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1109" tIns="252052" rIns="253293" bIns="2520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Decision Tree</a:t>
              </a:r>
            </a:p>
          </p:txBody>
        </p:sp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5CFB3BBE-D2C3-DAB5-7F2D-4A99CA80C712}"/>
                </a:ext>
              </a:extLst>
            </p:cNvPr>
            <p:cNvSpPr/>
            <p:nvPr/>
          </p:nvSpPr>
          <p:spPr>
            <a:xfrm rot="2700000">
              <a:off x="722309" y="3549839"/>
              <a:ext cx="1718722" cy="1718722"/>
            </a:xfrm>
            <a:prstGeom prst="teardrop">
              <a:avLst>
                <a:gd name="adj" fmla="val 1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1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CC5131F-14BD-57A0-DB41-05C29F03E459}"/>
                </a:ext>
              </a:extLst>
            </p:cNvPr>
            <p:cNvSpPr/>
            <p:nvPr/>
          </p:nvSpPr>
          <p:spPr>
            <a:xfrm>
              <a:off x="778978" y="3607330"/>
              <a:ext cx="1604294" cy="1604041"/>
            </a:xfrm>
            <a:custGeom>
              <a:avLst/>
              <a:gdLst>
                <a:gd name="connsiteX0" fmla="*/ 0 w 1604294"/>
                <a:gd name="connsiteY0" fmla="*/ 802021 h 1604041"/>
                <a:gd name="connsiteX1" fmla="*/ 802147 w 1604294"/>
                <a:gd name="connsiteY1" fmla="*/ 0 h 1604041"/>
                <a:gd name="connsiteX2" fmla="*/ 1604294 w 1604294"/>
                <a:gd name="connsiteY2" fmla="*/ 802021 h 1604041"/>
                <a:gd name="connsiteX3" fmla="*/ 802147 w 1604294"/>
                <a:gd name="connsiteY3" fmla="*/ 1604042 h 1604041"/>
                <a:gd name="connsiteX4" fmla="*/ 0 w 1604294"/>
                <a:gd name="connsiteY4" fmla="*/ 802021 h 160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294" h="1604041">
                  <a:moveTo>
                    <a:pt x="0" y="802021"/>
                  </a:moveTo>
                  <a:cubicBezTo>
                    <a:pt x="0" y="359077"/>
                    <a:pt x="359133" y="0"/>
                    <a:pt x="802147" y="0"/>
                  </a:cubicBezTo>
                  <a:cubicBezTo>
                    <a:pt x="1245161" y="0"/>
                    <a:pt x="1604294" y="359077"/>
                    <a:pt x="1604294" y="802021"/>
                  </a:cubicBezTo>
                  <a:cubicBezTo>
                    <a:pt x="1604294" y="1244965"/>
                    <a:pt x="1245161" y="1604042"/>
                    <a:pt x="802147" y="1604042"/>
                  </a:cubicBezTo>
                  <a:cubicBezTo>
                    <a:pt x="359133" y="1604042"/>
                    <a:pt x="0" y="1244965"/>
                    <a:pt x="0" y="802021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9800891"/>
                <a:satOff val="-40777"/>
                <a:lumOff val="960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2200" tIns="252052" rIns="252202" bIns="2520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Logistic Regression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72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decel="10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B396C1-810C-5571-FF51-138B264657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0" y="4274820"/>
            <a:ext cx="12192000" cy="2583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663751-7E93-41E2-D99F-AA8B2B79022B}"/>
              </a:ext>
            </a:extLst>
          </p:cNvPr>
          <p:cNvSpPr txBox="1"/>
          <p:nvPr/>
        </p:nvSpPr>
        <p:spPr>
          <a:xfrm>
            <a:off x="484594" y="21388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 and tunning</a:t>
            </a:r>
            <a:endParaRPr lang="en-IN" sz="3200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D43474-28BF-1BDB-1206-662053D6D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537401"/>
              </p:ext>
            </p:extLst>
          </p:nvPr>
        </p:nvGraphicFramePr>
        <p:xfrm>
          <a:off x="176771" y="936885"/>
          <a:ext cx="5873509" cy="38377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38653">
                  <a:extLst>
                    <a:ext uri="{9D8B030D-6E8A-4147-A177-3AD203B41FA5}">
                      <a16:colId xmlns:a16="http://schemas.microsoft.com/office/drawing/2014/main" val="2246112515"/>
                    </a:ext>
                  </a:extLst>
                </a:gridCol>
                <a:gridCol w="1307939">
                  <a:extLst>
                    <a:ext uri="{9D8B030D-6E8A-4147-A177-3AD203B41FA5}">
                      <a16:colId xmlns:a16="http://schemas.microsoft.com/office/drawing/2014/main" val="1736909278"/>
                    </a:ext>
                  </a:extLst>
                </a:gridCol>
                <a:gridCol w="1226917">
                  <a:extLst>
                    <a:ext uri="{9D8B030D-6E8A-4147-A177-3AD203B41FA5}">
                      <a16:colId xmlns:a16="http://schemas.microsoft.com/office/drawing/2014/main" val="3381102561"/>
                    </a:ext>
                  </a:extLst>
                </a:gridCol>
              </a:tblGrid>
              <a:tr h="553549">
                <a:tc>
                  <a:txBody>
                    <a:bodyPr/>
                    <a:lstStyle/>
                    <a:p>
                      <a:r>
                        <a:rPr lang="en-IN" sz="1400" dirty="0"/>
                        <a:t>Models (before Feature Selection &amp; Tunning)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184797"/>
                  </a:ext>
                </a:extLst>
              </a:tr>
              <a:tr h="541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71.13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267135"/>
                  </a:ext>
                </a:extLst>
              </a:tr>
              <a:tr h="541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70.83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47006"/>
                  </a:ext>
                </a:extLst>
              </a:tr>
              <a:tr h="541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80.19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810886"/>
                  </a:ext>
                </a:extLst>
              </a:tr>
              <a:tr h="541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K-nearest Neighbours (KNN)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60.57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139508"/>
                  </a:ext>
                </a:extLst>
              </a:tr>
              <a:tr h="5746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Support Vector Machines (SVM)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75.23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75.00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439237"/>
                  </a:ext>
                </a:extLst>
              </a:tr>
              <a:tr h="541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AdaBoost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79.52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78.81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2518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C316E8-6B41-A916-2B3C-9763D8D6C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354129"/>
              </p:ext>
            </p:extLst>
          </p:nvPr>
        </p:nvGraphicFramePr>
        <p:xfrm>
          <a:off x="6164742" y="936885"/>
          <a:ext cx="5873509" cy="383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8653">
                  <a:extLst>
                    <a:ext uri="{9D8B030D-6E8A-4147-A177-3AD203B41FA5}">
                      <a16:colId xmlns:a16="http://schemas.microsoft.com/office/drawing/2014/main" val="2246112515"/>
                    </a:ext>
                  </a:extLst>
                </a:gridCol>
                <a:gridCol w="1307939">
                  <a:extLst>
                    <a:ext uri="{9D8B030D-6E8A-4147-A177-3AD203B41FA5}">
                      <a16:colId xmlns:a16="http://schemas.microsoft.com/office/drawing/2014/main" val="1736909278"/>
                    </a:ext>
                  </a:extLst>
                </a:gridCol>
                <a:gridCol w="1226917">
                  <a:extLst>
                    <a:ext uri="{9D8B030D-6E8A-4147-A177-3AD203B41FA5}">
                      <a16:colId xmlns:a16="http://schemas.microsoft.com/office/drawing/2014/main" val="3381102561"/>
                    </a:ext>
                  </a:extLst>
                </a:gridCol>
              </a:tblGrid>
              <a:tr h="630687">
                <a:tc>
                  <a:txBody>
                    <a:bodyPr/>
                    <a:lstStyle/>
                    <a:p>
                      <a:pPr algn="l"/>
                      <a:r>
                        <a:rPr lang="en-IN" sz="1400" dirty="0"/>
                        <a:t>Models (After Feature Selection &amp; Tunning)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184797"/>
                  </a:ext>
                </a:extLst>
              </a:tr>
              <a:tr h="4513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73.33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72.54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3267135"/>
                  </a:ext>
                </a:extLst>
              </a:tr>
              <a:tr h="4292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Decision Tree  (Tunning)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85.71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86.36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7847006"/>
                  </a:ext>
                </a:extLst>
              </a:tr>
              <a:tr h="718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Random Forest  (Tunning)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87.14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87.89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810886"/>
                  </a:ext>
                </a:extLst>
              </a:tr>
              <a:tr h="4513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K-nearest Neighbours (KNN)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76.66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76.99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139508"/>
                  </a:ext>
                </a:extLst>
              </a:tr>
              <a:tr h="7048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Support Vector Machines (SVM) (Tunning)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76.19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75.72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439237"/>
                  </a:ext>
                </a:extLst>
              </a:tr>
              <a:tr h="4513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AdaBoost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81.13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25186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E7F567-2B25-7A85-CE56-E3B97DC2767F}"/>
              </a:ext>
            </a:extLst>
          </p:cNvPr>
          <p:cNvSpPr txBox="1"/>
          <p:nvPr/>
        </p:nvSpPr>
        <p:spPr>
          <a:xfrm>
            <a:off x="348977" y="4815175"/>
            <a:ext cx="11402606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evaluate the models, I used metrics such as accuracy, and F1-score. After evaluating the initial performance, I performed model tuning to optimize the hyperparameters, like max_depth, </a:t>
            </a:r>
            <a:r>
              <a:rPr lang="en-IN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I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ax_leafnode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n_estimators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criterion, kernels 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 like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ridSearchCv  and Optuna helped me fine-tune the models and achieve better results.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30519-31C1-2E24-17D3-392096E8988E}"/>
              </a:ext>
            </a:extLst>
          </p:cNvPr>
          <p:cNvSpPr txBox="1"/>
          <p:nvPr/>
        </p:nvSpPr>
        <p:spPr>
          <a:xfrm>
            <a:off x="6164742" y="2733105"/>
            <a:ext cx="3346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RandomForestClassifier(criterion= 'entropy', max_depth= 7, </a:t>
            </a:r>
            <a:r>
              <a:rPr lang="en-IN" sz="1000" dirty="0" err="1"/>
              <a:t>n_estimators</a:t>
            </a:r>
            <a:r>
              <a:rPr lang="en-IN" sz="1000" dirty="0"/>
              <a:t>= 116)</a:t>
            </a:r>
          </a:p>
        </p:txBody>
      </p:sp>
    </p:spTree>
    <p:extLst>
      <p:ext uri="{BB962C8B-B14F-4D97-AF65-F5344CB8AC3E}">
        <p14:creationId xmlns:p14="http://schemas.microsoft.com/office/powerpoint/2010/main" val="374074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decel="10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5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7BCB1F0-F6BF-2228-59C5-867DB723F04D}"/>
              </a:ext>
            </a:extLst>
          </p:cNvPr>
          <p:cNvGrpSpPr/>
          <p:nvPr/>
        </p:nvGrpSpPr>
        <p:grpSpPr>
          <a:xfrm>
            <a:off x="3414532" y="0"/>
            <a:ext cx="19021066" cy="6858000"/>
            <a:chOff x="3414532" y="0"/>
            <a:chExt cx="19021066" cy="6858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2399859-6F88-2860-140F-3AF29E3690C7}"/>
                </a:ext>
              </a:extLst>
            </p:cNvPr>
            <p:cNvGrpSpPr/>
            <p:nvPr/>
          </p:nvGrpSpPr>
          <p:grpSpPr>
            <a:xfrm>
              <a:off x="3414532" y="0"/>
              <a:ext cx="13658128" cy="6858000"/>
              <a:chOff x="3414532" y="0"/>
              <a:chExt cx="13658128" cy="68580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477356-1BAE-377D-D850-C545EA7FCA61}"/>
                  </a:ext>
                </a:extLst>
              </p:cNvPr>
              <p:cNvSpPr/>
              <p:nvPr/>
            </p:nvSpPr>
            <p:spPr>
              <a:xfrm>
                <a:off x="3414532" y="0"/>
                <a:ext cx="3414532" cy="685800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3478DB7-91C8-E5D2-E572-EDABC99E2857}"/>
                  </a:ext>
                </a:extLst>
              </p:cNvPr>
              <p:cNvSpPr/>
              <p:nvPr/>
            </p:nvSpPr>
            <p:spPr>
              <a:xfrm>
                <a:off x="6829064" y="0"/>
                <a:ext cx="3414532" cy="6858000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0BF16EE-109C-A4B2-65E2-9DC8854893D2}"/>
                  </a:ext>
                </a:extLst>
              </p:cNvPr>
              <p:cNvSpPr/>
              <p:nvPr/>
            </p:nvSpPr>
            <p:spPr>
              <a:xfrm>
                <a:off x="10243596" y="0"/>
                <a:ext cx="3414532" cy="6858000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326FAF-A064-C94F-D536-C9B07D604EAB}"/>
                  </a:ext>
                </a:extLst>
              </p:cNvPr>
              <p:cNvSpPr/>
              <p:nvPr/>
            </p:nvSpPr>
            <p:spPr>
              <a:xfrm>
                <a:off x="13658128" y="0"/>
                <a:ext cx="3414532" cy="685800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2EB183-9A0C-28B5-3DD8-AFD5612507E4}"/>
                  </a:ext>
                </a:extLst>
              </p:cNvPr>
              <p:cNvSpPr txBox="1"/>
              <p:nvPr/>
            </p:nvSpPr>
            <p:spPr>
              <a:xfrm>
                <a:off x="3444240" y="1800413"/>
                <a:ext cx="3414532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/>
                  <a:t>Best model: </a:t>
                </a:r>
                <a:r>
                  <a:rPr lang="en-IN" sz="2800" dirty="0"/>
                  <a:t>Random forest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800" dirty="0"/>
                  <a:t>algorithm outperformed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800" dirty="0"/>
                  <a:t>others.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AADB52-C406-1DFF-500D-BF15B241D46F}"/>
                  </a:ext>
                </a:extLst>
              </p:cNvPr>
              <p:cNvSpPr txBox="1"/>
              <p:nvPr/>
            </p:nvSpPr>
            <p:spPr>
              <a:xfrm>
                <a:off x="6736080" y="1800413"/>
                <a:ext cx="3644676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/>
                  <a:t>Justification: </a:t>
                </a:r>
                <a:r>
                  <a:rPr lang="en-IN" sz="2800" dirty="0"/>
                  <a:t>Higher accuracy and F1 score in identifying employees needing treatment.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A136A3-1CD3-FDE6-2B07-8552FBA5A11A}"/>
                  </a:ext>
                </a:extLst>
              </p:cNvPr>
              <p:cNvSpPr txBox="1"/>
              <p:nvPr/>
            </p:nvSpPr>
            <p:spPr>
              <a:xfrm>
                <a:off x="10380756" y="1787266"/>
                <a:ext cx="3153908" cy="3257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>
                    <a:solidFill>
                      <a:schemeClr val="bg1"/>
                    </a:solidFill>
                  </a:rPr>
                  <a:t>Random forest's strength: </a:t>
                </a:r>
                <a:r>
                  <a:rPr lang="en-IN" sz="2800" dirty="0">
                    <a:solidFill>
                      <a:schemeClr val="bg1"/>
                    </a:solidFill>
                  </a:rPr>
                  <a:t>Handling complex patterns and avoiding overfitting.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E61AD85-D57D-D729-6ED6-5AA3370DF20B}"/>
                  </a:ext>
                </a:extLst>
              </p:cNvPr>
              <p:cNvSpPr txBox="1"/>
              <p:nvPr/>
            </p:nvSpPr>
            <p:spPr>
              <a:xfrm>
                <a:off x="13765580" y="965954"/>
                <a:ext cx="3140984" cy="5196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b="1" dirty="0">
                    <a:solidFill>
                      <a:schemeClr val="bg1"/>
                    </a:solidFill>
                  </a:rPr>
                  <a:t>Conclusion:</a:t>
                </a:r>
                <a:r>
                  <a:rPr lang="en-IN" sz="2800" dirty="0">
                    <a:solidFill>
                      <a:schemeClr val="bg1"/>
                    </a:solidFill>
                  </a:rPr>
                  <a:t> Random forest model effectively identified employees requiring treatment, improving their well-being.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C4DAD4F-519B-B41E-D1F4-FD40D9FED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72660" y="0"/>
              <a:ext cx="5362938" cy="6858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56B6B-F485-E30E-749F-C5BE548E4D47}"/>
              </a:ext>
            </a:extLst>
          </p:cNvPr>
          <p:cNvGrpSpPr/>
          <p:nvPr/>
        </p:nvGrpSpPr>
        <p:grpSpPr>
          <a:xfrm>
            <a:off x="-929641" y="0"/>
            <a:ext cx="5362938" cy="6858000"/>
            <a:chOff x="-929641" y="0"/>
            <a:chExt cx="5362938" cy="6858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289F75F-2FBF-A62B-57BC-63E46FAB19B9}"/>
                </a:ext>
              </a:extLst>
            </p:cNvPr>
            <p:cNvGrpSpPr/>
            <p:nvPr/>
          </p:nvGrpSpPr>
          <p:grpSpPr>
            <a:xfrm>
              <a:off x="0" y="0"/>
              <a:ext cx="3414532" cy="6858000"/>
              <a:chOff x="0" y="0"/>
              <a:chExt cx="3414532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3C3122-3630-E683-77F1-3EF05911E240}"/>
                  </a:ext>
                </a:extLst>
              </p:cNvPr>
              <p:cNvSpPr/>
              <p:nvPr/>
            </p:nvSpPr>
            <p:spPr>
              <a:xfrm>
                <a:off x="0" y="135037"/>
                <a:ext cx="3414532" cy="6722963"/>
              </a:xfrm>
              <a:prstGeom prst="rect">
                <a:avLst/>
              </a:prstGeom>
              <a:blipFill>
                <a:blip r:embed="rId3"/>
                <a:stretch>
                  <a:fillRect l="-8000" t="39000" r="-2000" b="-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3D3069B-FEFC-F352-8806-4C12F6070EA6}"/>
                  </a:ext>
                </a:extLst>
              </p:cNvPr>
              <p:cNvSpPr/>
              <p:nvPr/>
            </p:nvSpPr>
            <p:spPr>
              <a:xfrm>
                <a:off x="0" y="0"/>
                <a:ext cx="3414532" cy="27622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966279-7F40-0DED-85A4-E73F2CB43BA8}"/>
                </a:ext>
              </a:extLst>
            </p:cNvPr>
            <p:cNvSpPr txBox="1"/>
            <p:nvPr/>
          </p:nvSpPr>
          <p:spPr>
            <a:xfrm>
              <a:off x="-929641" y="646837"/>
              <a:ext cx="536293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Best model </a:t>
              </a:r>
            </a:p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justification and </a:t>
              </a:r>
            </a:p>
            <a:p>
              <a:pPr algn="ctr"/>
              <a:r>
                <a:rPr lang="en-IN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conclusion</a:t>
              </a:r>
              <a:endParaRPr lang="en-IN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1331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0">
        <p159:morph option="byObject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779</Words>
  <Application>Microsoft Office PowerPoint</Application>
  <PresentationFormat>Widescreen</PresentationFormat>
  <Paragraphs>158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Enhancing Workplace Wellness  A Data-driven Approach to Employee Health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Workplace Wellness  A Data-driven Approach to Employee Health</dc:title>
  <dc:creator>balaji bet</dc:creator>
  <cp:lastModifiedBy>balaji bet</cp:lastModifiedBy>
  <cp:revision>30</cp:revision>
  <dcterms:created xsi:type="dcterms:W3CDTF">2023-05-25T09:13:28Z</dcterms:created>
  <dcterms:modified xsi:type="dcterms:W3CDTF">2023-06-17T13:36:02Z</dcterms:modified>
</cp:coreProperties>
</file>